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930366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9" d="100"/>
          <a:sy n="99" d="100"/>
        </p:scale>
        <p:origin x="3432" y="19112"/>
      </p:cViewPr>
      <p:guideLst>
        <p:guide orient="horz" pos="13481"/>
        <p:guide pos="922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97775" y="7005156"/>
            <a:ext cx="24908114" cy="14902051"/>
          </a:xfrm>
        </p:spPr>
        <p:txBody>
          <a:bodyPr anchor="b"/>
          <a:lstStyle>
            <a:lvl1pPr algn="ctr">
              <a:defRPr sz="19228"/>
            </a:lvl1pPr>
          </a:lstStyle>
          <a:p>
            <a:r>
              <a:rPr lang="en-US" smtClean="0"/>
              <a:t>Click to edit Master title style</a:t>
            </a:r>
            <a:endParaRPr lang="en-US" dirty="0"/>
          </a:p>
        </p:txBody>
      </p:sp>
      <p:sp>
        <p:nvSpPr>
          <p:cNvPr id="3" name="Subtitle 2"/>
          <p:cNvSpPr>
            <a:spLocks noGrp="1"/>
          </p:cNvSpPr>
          <p:nvPr>
            <p:ph type="subTitle" idx="1"/>
          </p:nvPr>
        </p:nvSpPr>
        <p:spPr>
          <a:xfrm>
            <a:off x="3662958" y="22481887"/>
            <a:ext cx="21977747" cy="10334331"/>
          </a:xfrm>
        </p:spPr>
        <p:txBody>
          <a:bodyPr/>
          <a:lstStyle>
            <a:lvl1pPr marL="0" indent="0" algn="ctr">
              <a:buNone/>
              <a:defRPr sz="7691"/>
            </a:lvl1pPr>
            <a:lvl2pPr marL="1465189" indent="0" algn="ctr">
              <a:buNone/>
              <a:defRPr sz="6409"/>
            </a:lvl2pPr>
            <a:lvl3pPr marL="2930378" indent="0" algn="ctr">
              <a:buNone/>
              <a:defRPr sz="5768"/>
            </a:lvl3pPr>
            <a:lvl4pPr marL="4395567" indent="0" algn="ctr">
              <a:buNone/>
              <a:defRPr sz="5128"/>
            </a:lvl4pPr>
            <a:lvl5pPr marL="5860755" indent="0" algn="ctr">
              <a:buNone/>
              <a:defRPr sz="5128"/>
            </a:lvl5pPr>
            <a:lvl6pPr marL="7325944" indent="0" algn="ctr">
              <a:buNone/>
              <a:defRPr sz="5128"/>
            </a:lvl6pPr>
            <a:lvl7pPr marL="8791133" indent="0" algn="ctr">
              <a:buNone/>
              <a:defRPr sz="5128"/>
            </a:lvl7pPr>
            <a:lvl8pPr marL="10256322" indent="0" algn="ctr">
              <a:buNone/>
              <a:defRPr sz="5128"/>
            </a:lvl8pPr>
            <a:lvl9pPr marL="11721511" indent="0" algn="ctr">
              <a:buNone/>
              <a:defRPr sz="5128"/>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0BA5B3-A6B4-444C-9CC3-EFF048AD40AD}" type="datetimeFigureOut">
              <a:rPr lang="en-AU" smtClean="0"/>
              <a:t>18/12/2018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BD299-640B-46AC-ABF8-5372F7312494}" type="slidenum">
              <a:rPr lang="en-AU" smtClean="0"/>
              <a:t>‹#›</a:t>
            </a:fld>
            <a:endParaRPr lang="en-AU"/>
          </a:p>
        </p:txBody>
      </p:sp>
    </p:spTree>
    <p:extLst>
      <p:ext uri="{BB962C8B-B14F-4D97-AF65-F5344CB8AC3E}">
        <p14:creationId xmlns:p14="http://schemas.microsoft.com/office/powerpoint/2010/main" val="2741794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0BA5B3-A6B4-444C-9CC3-EFF048AD40AD}" type="datetimeFigureOut">
              <a:rPr lang="en-AU" smtClean="0"/>
              <a:t>18/12/2018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BD299-640B-46AC-ABF8-5372F7312494}" type="slidenum">
              <a:rPr lang="en-AU" smtClean="0"/>
              <a:t>‹#›</a:t>
            </a:fld>
            <a:endParaRPr lang="en-AU"/>
          </a:p>
        </p:txBody>
      </p:sp>
    </p:spTree>
    <p:extLst>
      <p:ext uri="{BB962C8B-B14F-4D97-AF65-F5344CB8AC3E}">
        <p14:creationId xmlns:p14="http://schemas.microsoft.com/office/powerpoint/2010/main" val="2380522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970436" y="2278904"/>
            <a:ext cx="6318602" cy="362742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14629" y="2278904"/>
            <a:ext cx="18589511" cy="3627421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0BA5B3-A6B4-444C-9CC3-EFF048AD40AD}" type="datetimeFigureOut">
              <a:rPr lang="en-AU" smtClean="0"/>
              <a:t>18/12/2018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BD299-640B-46AC-ABF8-5372F7312494}" type="slidenum">
              <a:rPr lang="en-AU" smtClean="0"/>
              <a:t>‹#›</a:t>
            </a:fld>
            <a:endParaRPr lang="en-AU"/>
          </a:p>
        </p:txBody>
      </p:sp>
    </p:spTree>
    <p:extLst>
      <p:ext uri="{BB962C8B-B14F-4D97-AF65-F5344CB8AC3E}">
        <p14:creationId xmlns:p14="http://schemas.microsoft.com/office/powerpoint/2010/main" val="2386524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0BA5B3-A6B4-444C-9CC3-EFF048AD40AD}" type="datetimeFigureOut">
              <a:rPr lang="en-AU" smtClean="0"/>
              <a:t>18/12/2018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BD299-640B-46AC-ABF8-5372F7312494}" type="slidenum">
              <a:rPr lang="en-AU" smtClean="0"/>
              <a:t>‹#›</a:t>
            </a:fld>
            <a:endParaRPr lang="en-AU"/>
          </a:p>
        </p:txBody>
      </p:sp>
    </p:spTree>
    <p:extLst>
      <p:ext uri="{BB962C8B-B14F-4D97-AF65-F5344CB8AC3E}">
        <p14:creationId xmlns:p14="http://schemas.microsoft.com/office/powerpoint/2010/main" val="268646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9366" y="10671229"/>
            <a:ext cx="25274409" cy="17805173"/>
          </a:xfrm>
        </p:spPr>
        <p:txBody>
          <a:bodyPr anchor="b"/>
          <a:lstStyle>
            <a:lvl1pPr>
              <a:defRPr sz="19228"/>
            </a:lvl1pPr>
          </a:lstStyle>
          <a:p>
            <a:r>
              <a:rPr lang="en-US" smtClean="0"/>
              <a:t>Click to edit Master title style</a:t>
            </a:r>
            <a:endParaRPr lang="en-US" dirty="0"/>
          </a:p>
        </p:txBody>
      </p:sp>
      <p:sp>
        <p:nvSpPr>
          <p:cNvPr id="3" name="Text Placeholder 2"/>
          <p:cNvSpPr>
            <a:spLocks noGrp="1"/>
          </p:cNvSpPr>
          <p:nvPr>
            <p:ph type="body" idx="1"/>
          </p:nvPr>
        </p:nvSpPr>
        <p:spPr>
          <a:xfrm>
            <a:off x="1999366" y="28644846"/>
            <a:ext cx="25274409" cy="9363320"/>
          </a:xfrm>
        </p:spPr>
        <p:txBody>
          <a:bodyPr/>
          <a:lstStyle>
            <a:lvl1pPr marL="0" indent="0">
              <a:buNone/>
              <a:defRPr sz="7691">
                <a:solidFill>
                  <a:schemeClr val="tx1"/>
                </a:solidFill>
              </a:defRPr>
            </a:lvl1pPr>
            <a:lvl2pPr marL="1465189" indent="0">
              <a:buNone/>
              <a:defRPr sz="6409">
                <a:solidFill>
                  <a:schemeClr val="tx1">
                    <a:tint val="75000"/>
                  </a:schemeClr>
                </a:solidFill>
              </a:defRPr>
            </a:lvl2pPr>
            <a:lvl3pPr marL="2930378" indent="0">
              <a:buNone/>
              <a:defRPr sz="5768">
                <a:solidFill>
                  <a:schemeClr val="tx1">
                    <a:tint val="75000"/>
                  </a:schemeClr>
                </a:solidFill>
              </a:defRPr>
            </a:lvl3pPr>
            <a:lvl4pPr marL="4395567" indent="0">
              <a:buNone/>
              <a:defRPr sz="5128">
                <a:solidFill>
                  <a:schemeClr val="tx1">
                    <a:tint val="75000"/>
                  </a:schemeClr>
                </a:solidFill>
              </a:defRPr>
            </a:lvl4pPr>
            <a:lvl5pPr marL="5860755" indent="0">
              <a:buNone/>
              <a:defRPr sz="5128">
                <a:solidFill>
                  <a:schemeClr val="tx1">
                    <a:tint val="75000"/>
                  </a:schemeClr>
                </a:solidFill>
              </a:defRPr>
            </a:lvl5pPr>
            <a:lvl6pPr marL="7325944" indent="0">
              <a:buNone/>
              <a:defRPr sz="5128">
                <a:solidFill>
                  <a:schemeClr val="tx1">
                    <a:tint val="75000"/>
                  </a:schemeClr>
                </a:solidFill>
              </a:defRPr>
            </a:lvl6pPr>
            <a:lvl7pPr marL="8791133" indent="0">
              <a:buNone/>
              <a:defRPr sz="5128">
                <a:solidFill>
                  <a:schemeClr val="tx1">
                    <a:tint val="75000"/>
                  </a:schemeClr>
                </a:solidFill>
              </a:defRPr>
            </a:lvl7pPr>
            <a:lvl8pPr marL="10256322" indent="0">
              <a:buNone/>
              <a:defRPr sz="5128">
                <a:solidFill>
                  <a:schemeClr val="tx1">
                    <a:tint val="75000"/>
                  </a:schemeClr>
                </a:solidFill>
              </a:defRPr>
            </a:lvl8pPr>
            <a:lvl9pPr marL="11721511" indent="0">
              <a:buNone/>
              <a:defRPr sz="5128">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0BA5B3-A6B4-444C-9CC3-EFF048AD40AD}" type="datetimeFigureOut">
              <a:rPr lang="en-AU" smtClean="0"/>
              <a:t>18/12/2018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BD299-640B-46AC-ABF8-5372F7312494}" type="slidenum">
              <a:rPr lang="en-AU" smtClean="0"/>
              <a:t>‹#›</a:t>
            </a:fld>
            <a:endParaRPr lang="en-AU"/>
          </a:p>
        </p:txBody>
      </p:sp>
    </p:spTree>
    <p:extLst>
      <p:ext uri="{BB962C8B-B14F-4D97-AF65-F5344CB8AC3E}">
        <p14:creationId xmlns:p14="http://schemas.microsoft.com/office/powerpoint/2010/main" val="638411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14627" y="11394520"/>
            <a:ext cx="12454057"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4834979" y="11394520"/>
            <a:ext cx="12454057"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0BA5B3-A6B4-444C-9CC3-EFF048AD40AD}" type="datetimeFigureOut">
              <a:rPr lang="en-AU" smtClean="0"/>
              <a:t>18/12/2018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ABD299-640B-46AC-ABF8-5372F7312494}" type="slidenum">
              <a:rPr lang="en-AU" smtClean="0"/>
              <a:t>‹#›</a:t>
            </a:fld>
            <a:endParaRPr lang="en-AU"/>
          </a:p>
        </p:txBody>
      </p:sp>
    </p:spTree>
    <p:extLst>
      <p:ext uri="{BB962C8B-B14F-4D97-AF65-F5344CB8AC3E}">
        <p14:creationId xmlns:p14="http://schemas.microsoft.com/office/powerpoint/2010/main" val="3830990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8444" y="2278913"/>
            <a:ext cx="25274409" cy="82734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18447" y="10492870"/>
            <a:ext cx="12396821" cy="5142393"/>
          </a:xfrm>
        </p:spPr>
        <p:txBody>
          <a:bodyPr anchor="b"/>
          <a:lstStyle>
            <a:lvl1pPr marL="0" indent="0">
              <a:buNone/>
              <a:defRPr sz="7691" b="1"/>
            </a:lvl1pPr>
            <a:lvl2pPr marL="1465189" indent="0">
              <a:buNone/>
              <a:defRPr sz="6409" b="1"/>
            </a:lvl2pPr>
            <a:lvl3pPr marL="2930378" indent="0">
              <a:buNone/>
              <a:defRPr sz="5768" b="1"/>
            </a:lvl3pPr>
            <a:lvl4pPr marL="4395567" indent="0">
              <a:buNone/>
              <a:defRPr sz="5128" b="1"/>
            </a:lvl4pPr>
            <a:lvl5pPr marL="5860755" indent="0">
              <a:buNone/>
              <a:defRPr sz="5128" b="1"/>
            </a:lvl5pPr>
            <a:lvl6pPr marL="7325944" indent="0">
              <a:buNone/>
              <a:defRPr sz="5128" b="1"/>
            </a:lvl6pPr>
            <a:lvl7pPr marL="8791133" indent="0">
              <a:buNone/>
              <a:defRPr sz="5128" b="1"/>
            </a:lvl7pPr>
            <a:lvl8pPr marL="10256322" indent="0">
              <a:buNone/>
              <a:defRPr sz="5128" b="1"/>
            </a:lvl8pPr>
            <a:lvl9pPr marL="11721511" indent="0">
              <a:buNone/>
              <a:defRPr sz="5128" b="1"/>
            </a:lvl9pPr>
          </a:lstStyle>
          <a:p>
            <a:pPr lvl="0"/>
            <a:r>
              <a:rPr lang="en-US" smtClean="0"/>
              <a:t>Edit Master text styles</a:t>
            </a:r>
          </a:p>
        </p:txBody>
      </p:sp>
      <p:sp>
        <p:nvSpPr>
          <p:cNvPr id="4" name="Content Placeholder 3"/>
          <p:cNvSpPr>
            <a:spLocks noGrp="1"/>
          </p:cNvSpPr>
          <p:nvPr>
            <p:ph sz="half" idx="2"/>
          </p:nvPr>
        </p:nvSpPr>
        <p:spPr>
          <a:xfrm>
            <a:off x="2018447" y="15635264"/>
            <a:ext cx="12396821"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4834981" y="10492870"/>
            <a:ext cx="12457874" cy="5142393"/>
          </a:xfrm>
        </p:spPr>
        <p:txBody>
          <a:bodyPr anchor="b"/>
          <a:lstStyle>
            <a:lvl1pPr marL="0" indent="0">
              <a:buNone/>
              <a:defRPr sz="7691" b="1"/>
            </a:lvl1pPr>
            <a:lvl2pPr marL="1465189" indent="0">
              <a:buNone/>
              <a:defRPr sz="6409" b="1"/>
            </a:lvl2pPr>
            <a:lvl3pPr marL="2930378" indent="0">
              <a:buNone/>
              <a:defRPr sz="5768" b="1"/>
            </a:lvl3pPr>
            <a:lvl4pPr marL="4395567" indent="0">
              <a:buNone/>
              <a:defRPr sz="5128" b="1"/>
            </a:lvl4pPr>
            <a:lvl5pPr marL="5860755" indent="0">
              <a:buNone/>
              <a:defRPr sz="5128" b="1"/>
            </a:lvl5pPr>
            <a:lvl6pPr marL="7325944" indent="0">
              <a:buNone/>
              <a:defRPr sz="5128" b="1"/>
            </a:lvl6pPr>
            <a:lvl7pPr marL="8791133" indent="0">
              <a:buNone/>
              <a:defRPr sz="5128" b="1"/>
            </a:lvl7pPr>
            <a:lvl8pPr marL="10256322" indent="0">
              <a:buNone/>
              <a:defRPr sz="5128" b="1"/>
            </a:lvl8pPr>
            <a:lvl9pPr marL="11721511" indent="0">
              <a:buNone/>
              <a:defRPr sz="5128" b="1"/>
            </a:lvl9pPr>
          </a:lstStyle>
          <a:p>
            <a:pPr lvl="0"/>
            <a:r>
              <a:rPr lang="en-US" smtClean="0"/>
              <a:t>Edit Master text styles</a:t>
            </a:r>
          </a:p>
        </p:txBody>
      </p:sp>
      <p:sp>
        <p:nvSpPr>
          <p:cNvPr id="6" name="Content Placeholder 5"/>
          <p:cNvSpPr>
            <a:spLocks noGrp="1"/>
          </p:cNvSpPr>
          <p:nvPr>
            <p:ph sz="quarter" idx="4"/>
          </p:nvPr>
        </p:nvSpPr>
        <p:spPr>
          <a:xfrm>
            <a:off x="14834981" y="15635264"/>
            <a:ext cx="12457874"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0BA5B3-A6B4-444C-9CC3-EFF048AD40AD}" type="datetimeFigureOut">
              <a:rPr lang="en-AU" smtClean="0"/>
              <a:t>18/12/2018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5ABD299-640B-46AC-ABF8-5372F7312494}" type="slidenum">
              <a:rPr lang="en-AU" smtClean="0"/>
              <a:t>‹#›</a:t>
            </a:fld>
            <a:endParaRPr lang="en-AU"/>
          </a:p>
        </p:txBody>
      </p:sp>
    </p:spTree>
    <p:extLst>
      <p:ext uri="{BB962C8B-B14F-4D97-AF65-F5344CB8AC3E}">
        <p14:creationId xmlns:p14="http://schemas.microsoft.com/office/powerpoint/2010/main" val="1161224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0BA5B3-A6B4-444C-9CC3-EFF048AD40AD}" type="datetimeFigureOut">
              <a:rPr lang="en-AU" smtClean="0"/>
              <a:t>18/12/2018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5ABD299-640B-46AC-ABF8-5372F7312494}" type="slidenum">
              <a:rPr lang="en-AU" smtClean="0"/>
              <a:t>‹#›</a:t>
            </a:fld>
            <a:endParaRPr lang="en-AU"/>
          </a:p>
        </p:txBody>
      </p:sp>
    </p:spTree>
    <p:extLst>
      <p:ext uri="{BB962C8B-B14F-4D97-AF65-F5344CB8AC3E}">
        <p14:creationId xmlns:p14="http://schemas.microsoft.com/office/powerpoint/2010/main" val="2128944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BA5B3-A6B4-444C-9CC3-EFF048AD40AD}" type="datetimeFigureOut">
              <a:rPr lang="en-AU" smtClean="0"/>
              <a:t>18/12/2018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5ABD299-640B-46AC-ABF8-5372F7312494}" type="slidenum">
              <a:rPr lang="en-AU" smtClean="0"/>
              <a:t>‹#›</a:t>
            </a:fld>
            <a:endParaRPr lang="en-AU"/>
          </a:p>
        </p:txBody>
      </p:sp>
    </p:spTree>
    <p:extLst>
      <p:ext uri="{BB962C8B-B14F-4D97-AF65-F5344CB8AC3E}">
        <p14:creationId xmlns:p14="http://schemas.microsoft.com/office/powerpoint/2010/main" val="3313674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8444" y="2853584"/>
            <a:ext cx="9451194" cy="9987545"/>
          </a:xfrm>
        </p:spPr>
        <p:txBody>
          <a:bodyPr anchor="b"/>
          <a:lstStyle>
            <a:lvl1pPr>
              <a:defRPr sz="10255"/>
            </a:lvl1pPr>
          </a:lstStyle>
          <a:p>
            <a:r>
              <a:rPr lang="en-US" smtClean="0"/>
              <a:t>Click to edit Master title style</a:t>
            </a:r>
            <a:endParaRPr lang="en-US" dirty="0"/>
          </a:p>
        </p:txBody>
      </p:sp>
      <p:sp>
        <p:nvSpPr>
          <p:cNvPr id="3" name="Content Placeholder 2"/>
          <p:cNvSpPr>
            <a:spLocks noGrp="1"/>
          </p:cNvSpPr>
          <p:nvPr>
            <p:ph idx="1"/>
          </p:nvPr>
        </p:nvSpPr>
        <p:spPr>
          <a:xfrm>
            <a:off x="12457874" y="6162959"/>
            <a:ext cx="14834979" cy="30418415"/>
          </a:xfrm>
        </p:spPr>
        <p:txBody>
          <a:bodyPr/>
          <a:lstStyle>
            <a:lvl1pPr>
              <a:defRPr sz="10255"/>
            </a:lvl1pPr>
            <a:lvl2pPr>
              <a:defRPr sz="8973"/>
            </a:lvl2pPr>
            <a:lvl3pPr>
              <a:defRPr sz="7691"/>
            </a:lvl3pPr>
            <a:lvl4pPr>
              <a:defRPr sz="6409"/>
            </a:lvl4pPr>
            <a:lvl5pPr>
              <a:defRPr sz="6409"/>
            </a:lvl5pPr>
            <a:lvl6pPr>
              <a:defRPr sz="6409"/>
            </a:lvl6pPr>
            <a:lvl7pPr>
              <a:defRPr sz="6409"/>
            </a:lvl7pPr>
            <a:lvl8pPr>
              <a:defRPr sz="6409"/>
            </a:lvl8pPr>
            <a:lvl9pPr>
              <a:defRPr sz="6409"/>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18444" y="12841129"/>
            <a:ext cx="9451194" cy="23789780"/>
          </a:xfrm>
        </p:spPr>
        <p:txBody>
          <a:bodyPr/>
          <a:lstStyle>
            <a:lvl1pPr marL="0" indent="0">
              <a:buNone/>
              <a:defRPr sz="5128"/>
            </a:lvl1pPr>
            <a:lvl2pPr marL="1465189" indent="0">
              <a:buNone/>
              <a:defRPr sz="4487"/>
            </a:lvl2pPr>
            <a:lvl3pPr marL="2930378" indent="0">
              <a:buNone/>
              <a:defRPr sz="3846"/>
            </a:lvl3pPr>
            <a:lvl4pPr marL="4395567" indent="0">
              <a:buNone/>
              <a:defRPr sz="3205"/>
            </a:lvl4pPr>
            <a:lvl5pPr marL="5860755" indent="0">
              <a:buNone/>
              <a:defRPr sz="3205"/>
            </a:lvl5pPr>
            <a:lvl6pPr marL="7325944" indent="0">
              <a:buNone/>
              <a:defRPr sz="3205"/>
            </a:lvl6pPr>
            <a:lvl7pPr marL="8791133" indent="0">
              <a:buNone/>
              <a:defRPr sz="3205"/>
            </a:lvl7pPr>
            <a:lvl8pPr marL="10256322" indent="0">
              <a:buNone/>
              <a:defRPr sz="3205"/>
            </a:lvl8pPr>
            <a:lvl9pPr marL="11721511" indent="0">
              <a:buNone/>
              <a:defRPr sz="3205"/>
            </a:lvl9pPr>
          </a:lstStyle>
          <a:p>
            <a:pPr lvl="0"/>
            <a:r>
              <a:rPr lang="en-US" smtClean="0"/>
              <a:t>Edit Master text styles</a:t>
            </a:r>
          </a:p>
        </p:txBody>
      </p:sp>
      <p:sp>
        <p:nvSpPr>
          <p:cNvPr id="5" name="Date Placeholder 4"/>
          <p:cNvSpPr>
            <a:spLocks noGrp="1"/>
          </p:cNvSpPr>
          <p:nvPr>
            <p:ph type="dt" sz="half" idx="10"/>
          </p:nvPr>
        </p:nvSpPr>
        <p:spPr/>
        <p:txBody>
          <a:bodyPr/>
          <a:lstStyle/>
          <a:p>
            <a:fld id="{800BA5B3-A6B4-444C-9CC3-EFF048AD40AD}" type="datetimeFigureOut">
              <a:rPr lang="en-AU" smtClean="0"/>
              <a:t>18/12/2018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ABD299-640B-46AC-ABF8-5372F7312494}" type="slidenum">
              <a:rPr lang="en-AU" smtClean="0"/>
              <a:t>‹#›</a:t>
            </a:fld>
            <a:endParaRPr lang="en-AU"/>
          </a:p>
        </p:txBody>
      </p:sp>
    </p:spTree>
    <p:extLst>
      <p:ext uri="{BB962C8B-B14F-4D97-AF65-F5344CB8AC3E}">
        <p14:creationId xmlns:p14="http://schemas.microsoft.com/office/powerpoint/2010/main" val="4034958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8444" y="2853584"/>
            <a:ext cx="9451194" cy="9987545"/>
          </a:xfrm>
        </p:spPr>
        <p:txBody>
          <a:bodyPr anchor="b"/>
          <a:lstStyle>
            <a:lvl1pPr>
              <a:defRPr sz="1025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457874" y="6162959"/>
            <a:ext cx="14834979" cy="30418415"/>
          </a:xfrm>
        </p:spPr>
        <p:txBody>
          <a:bodyPr anchor="t"/>
          <a:lstStyle>
            <a:lvl1pPr marL="0" indent="0">
              <a:buNone/>
              <a:defRPr sz="10255"/>
            </a:lvl1pPr>
            <a:lvl2pPr marL="1465189" indent="0">
              <a:buNone/>
              <a:defRPr sz="8973"/>
            </a:lvl2pPr>
            <a:lvl3pPr marL="2930378" indent="0">
              <a:buNone/>
              <a:defRPr sz="7691"/>
            </a:lvl3pPr>
            <a:lvl4pPr marL="4395567" indent="0">
              <a:buNone/>
              <a:defRPr sz="6409"/>
            </a:lvl4pPr>
            <a:lvl5pPr marL="5860755" indent="0">
              <a:buNone/>
              <a:defRPr sz="6409"/>
            </a:lvl5pPr>
            <a:lvl6pPr marL="7325944" indent="0">
              <a:buNone/>
              <a:defRPr sz="6409"/>
            </a:lvl6pPr>
            <a:lvl7pPr marL="8791133" indent="0">
              <a:buNone/>
              <a:defRPr sz="6409"/>
            </a:lvl7pPr>
            <a:lvl8pPr marL="10256322" indent="0">
              <a:buNone/>
              <a:defRPr sz="6409"/>
            </a:lvl8pPr>
            <a:lvl9pPr marL="11721511" indent="0">
              <a:buNone/>
              <a:defRPr sz="6409"/>
            </a:lvl9pPr>
          </a:lstStyle>
          <a:p>
            <a:r>
              <a:rPr lang="en-US" smtClean="0"/>
              <a:t>Click icon to add picture</a:t>
            </a:r>
            <a:endParaRPr lang="en-US" dirty="0"/>
          </a:p>
        </p:txBody>
      </p:sp>
      <p:sp>
        <p:nvSpPr>
          <p:cNvPr id="4" name="Text Placeholder 3"/>
          <p:cNvSpPr>
            <a:spLocks noGrp="1"/>
          </p:cNvSpPr>
          <p:nvPr>
            <p:ph type="body" sz="half" idx="2"/>
          </p:nvPr>
        </p:nvSpPr>
        <p:spPr>
          <a:xfrm>
            <a:off x="2018444" y="12841129"/>
            <a:ext cx="9451194" cy="23789780"/>
          </a:xfrm>
        </p:spPr>
        <p:txBody>
          <a:bodyPr/>
          <a:lstStyle>
            <a:lvl1pPr marL="0" indent="0">
              <a:buNone/>
              <a:defRPr sz="5128"/>
            </a:lvl1pPr>
            <a:lvl2pPr marL="1465189" indent="0">
              <a:buNone/>
              <a:defRPr sz="4487"/>
            </a:lvl2pPr>
            <a:lvl3pPr marL="2930378" indent="0">
              <a:buNone/>
              <a:defRPr sz="3846"/>
            </a:lvl3pPr>
            <a:lvl4pPr marL="4395567" indent="0">
              <a:buNone/>
              <a:defRPr sz="3205"/>
            </a:lvl4pPr>
            <a:lvl5pPr marL="5860755" indent="0">
              <a:buNone/>
              <a:defRPr sz="3205"/>
            </a:lvl5pPr>
            <a:lvl6pPr marL="7325944" indent="0">
              <a:buNone/>
              <a:defRPr sz="3205"/>
            </a:lvl6pPr>
            <a:lvl7pPr marL="8791133" indent="0">
              <a:buNone/>
              <a:defRPr sz="3205"/>
            </a:lvl7pPr>
            <a:lvl8pPr marL="10256322" indent="0">
              <a:buNone/>
              <a:defRPr sz="3205"/>
            </a:lvl8pPr>
            <a:lvl9pPr marL="11721511" indent="0">
              <a:buNone/>
              <a:defRPr sz="3205"/>
            </a:lvl9pPr>
          </a:lstStyle>
          <a:p>
            <a:pPr lvl="0"/>
            <a:r>
              <a:rPr lang="en-US" smtClean="0"/>
              <a:t>Edit Master text styles</a:t>
            </a:r>
          </a:p>
        </p:txBody>
      </p:sp>
      <p:sp>
        <p:nvSpPr>
          <p:cNvPr id="5" name="Date Placeholder 4"/>
          <p:cNvSpPr>
            <a:spLocks noGrp="1"/>
          </p:cNvSpPr>
          <p:nvPr>
            <p:ph type="dt" sz="half" idx="10"/>
          </p:nvPr>
        </p:nvSpPr>
        <p:spPr/>
        <p:txBody>
          <a:bodyPr/>
          <a:lstStyle/>
          <a:p>
            <a:fld id="{800BA5B3-A6B4-444C-9CC3-EFF048AD40AD}" type="datetimeFigureOut">
              <a:rPr lang="en-AU" smtClean="0"/>
              <a:t>18/12/2018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ABD299-640B-46AC-ABF8-5372F7312494}" type="slidenum">
              <a:rPr lang="en-AU" smtClean="0"/>
              <a:t>‹#›</a:t>
            </a:fld>
            <a:endParaRPr lang="en-AU"/>
          </a:p>
        </p:txBody>
      </p:sp>
    </p:spTree>
    <p:extLst>
      <p:ext uri="{BB962C8B-B14F-4D97-AF65-F5344CB8AC3E}">
        <p14:creationId xmlns:p14="http://schemas.microsoft.com/office/powerpoint/2010/main" val="39104661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14627" y="2278913"/>
            <a:ext cx="25274409" cy="82734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14627" y="11394520"/>
            <a:ext cx="25274409" cy="2715859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14627" y="39672756"/>
            <a:ext cx="6593324" cy="2278904"/>
          </a:xfrm>
          <a:prstGeom prst="rect">
            <a:avLst/>
          </a:prstGeom>
        </p:spPr>
        <p:txBody>
          <a:bodyPr vert="horz" lIns="91440" tIns="45720" rIns="91440" bIns="45720" rtlCol="0" anchor="ctr"/>
          <a:lstStyle>
            <a:lvl1pPr algn="l">
              <a:defRPr sz="3846">
                <a:solidFill>
                  <a:schemeClr val="tx1">
                    <a:tint val="75000"/>
                  </a:schemeClr>
                </a:solidFill>
              </a:defRPr>
            </a:lvl1pPr>
          </a:lstStyle>
          <a:p>
            <a:fld id="{800BA5B3-A6B4-444C-9CC3-EFF048AD40AD}" type="datetimeFigureOut">
              <a:rPr lang="en-AU" smtClean="0"/>
              <a:t>18/12/2018</a:t>
            </a:fld>
            <a:endParaRPr lang="en-AU"/>
          </a:p>
        </p:txBody>
      </p:sp>
      <p:sp>
        <p:nvSpPr>
          <p:cNvPr id="5" name="Footer Placeholder 4"/>
          <p:cNvSpPr>
            <a:spLocks noGrp="1"/>
          </p:cNvSpPr>
          <p:nvPr>
            <p:ph type="ftr" sz="quarter" idx="3"/>
          </p:nvPr>
        </p:nvSpPr>
        <p:spPr>
          <a:xfrm>
            <a:off x="9706839" y="39672756"/>
            <a:ext cx="9889986" cy="2278904"/>
          </a:xfrm>
          <a:prstGeom prst="rect">
            <a:avLst/>
          </a:prstGeom>
        </p:spPr>
        <p:txBody>
          <a:bodyPr vert="horz" lIns="91440" tIns="45720" rIns="91440" bIns="45720" rtlCol="0" anchor="ctr"/>
          <a:lstStyle>
            <a:lvl1pPr algn="ctr">
              <a:defRPr sz="3846">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20695712" y="39672756"/>
            <a:ext cx="6593324" cy="2278904"/>
          </a:xfrm>
          <a:prstGeom prst="rect">
            <a:avLst/>
          </a:prstGeom>
        </p:spPr>
        <p:txBody>
          <a:bodyPr vert="horz" lIns="91440" tIns="45720" rIns="91440" bIns="45720" rtlCol="0" anchor="ctr"/>
          <a:lstStyle>
            <a:lvl1pPr algn="r">
              <a:defRPr sz="3846">
                <a:solidFill>
                  <a:schemeClr val="tx1">
                    <a:tint val="75000"/>
                  </a:schemeClr>
                </a:solidFill>
              </a:defRPr>
            </a:lvl1pPr>
          </a:lstStyle>
          <a:p>
            <a:fld id="{C5ABD299-640B-46AC-ABF8-5372F7312494}" type="slidenum">
              <a:rPr lang="en-AU" smtClean="0"/>
              <a:t>‹#›</a:t>
            </a:fld>
            <a:endParaRPr lang="en-AU"/>
          </a:p>
        </p:txBody>
      </p:sp>
    </p:spTree>
    <p:extLst>
      <p:ext uri="{BB962C8B-B14F-4D97-AF65-F5344CB8AC3E}">
        <p14:creationId xmlns:p14="http://schemas.microsoft.com/office/powerpoint/2010/main" val="1703220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30378" rtl="0" eaLnBrk="1" latinLnBrk="0" hangingPunct="1">
        <a:lnSpc>
          <a:spcPct val="90000"/>
        </a:lnSpc>
        <a:spcBef>
          <a:spcPct val="0"/>
        </a:spcBef>
        <a:buNone/>
        <a:defRPr sz="14101" kern="1200">
          <a:solidFill>
            <a:schemeClr val="tx1"/>
          </a:solidFill>
          <a:latin typeface="+mj-lt"/>
          <a:ea typeface="+mj-ea"/>
          <a:cs typeface="+mj-cs"/>
        </a:defRPr>
      </a:lvl1pPr>
    </p:titleStyle>
    <p:bodyStyle>
      <a:lvl1pPr marL="732594" indent="-732594" algn="l" defTabSz="2930378" rtl="0" eaLnBrk="1" latinLnBrk="0" hangingPunct="1">
        <a:lnSpc>
          <a:spcPct val="90000"/>
        </a:lnSpc>
        <a:spcBef>
          <a:spcPts val="3205"/>
        </a:spcBef>
        <a:buFont typeface="Arial" panose="020B0604020202020204" pitchFamily="34" charset="0"/>
        <a:buChar char="•"/>
        <a:defRPr sz="8973" kern="1200">
          <a:solidFill>
            <a:schemeClr val="tx1"/>
          </a:solidFill>
          <a:latin typeface="+mn-lt"/>
          <a:ea typeface="+mn-ea"/>
          <a:cs typeface="+mn-cs"/>
        </a:defRPr>
      </a:lvl1pPr>
      <a:lvl2pPr marL="2197783" indent="-732594" algn="l" defTabSz="2930378" rtl="0" eaLnBrk="1" latinLnBrk="0" hangingPunct="1">
        <a:lnSpc>
          <a:spcPct val="90000"/>
        </a:lnSpc>
        <a:spcBef>
          <a:spcPts val="1602"/>
        </a:spcBef>
        <a:buFont typeface="Arial" panose="020B0604020202020204" pitchFamily="34" charset="0"/>
        <a:buChar char="•"/>
        <a:defRPr sz="7691" kern="1200">
          <a:solidFill>
            <a:schemeClr val="tx1"/>
          </a:solidFill>
          <a:latin typeface="+mn-lt"/>
          <a:ea typeface="+mn-ea"/>
          <a:cs typeface="+mn-cs"/>
        </a:defRPr>
      </a:lvl2pPr>
      <a:lvl3pPr marL="3662972" indent="-732594" algn="l" defTabSz="2930378" rtl="0" eaLnBrk="1" latinLnBrk="0" hangingPunct="1">
        <a:lnSpc>
          <a:spcPct val="90000"/>
        </a:lnSpc>
        <a:spcBef>
          <a:spcPts val="1602"/>
        </a:spcBef>
        <a:buFont typeface="Arial" panose="020B0604020202020204" pitchFamily="34" charset="0"/>
        <a:buChar char="•"/>
        <a:defRPr sz="6409" kern="1200">
          <a:solidFill>
            <a:schemeClr val="tx1"/>
          </a:solidFill>
          <a:latin typeface="+mn-lt"/>
          <a:ea typeface="+mn-ea"/>
          <a:cs typeface="+mn-cs"/>
        </a:defRPr>
      </a:lvl3pPr>
      <a:lvl4pPr marL="5128161" indent="-732594" algn="l" defTabSz="2930378" rtl="0" eaLnBrk="1" latinLnBrk="0" hangingPunct="1">
        <a:lnSpc>
          <a:spcPct val="90000"/>
        </a:lnSpc>
        <a:spcBef>
          <a:spcPts val="1602"/>
        </a:spcBef>
        <a:buFont typeface="Arial" panose="020B0604020202020204" pitchFamily="34" charset="0"/>
        <a:buChar char="•"/>
        <a:defRPr sz="5768" kern="1200">
          <a:solidFill>
            <a:schemeClr val="tx1"/>
          </a:solidFill>
          <a:latin typeface="+mn-lt"/>
          <a:ea typeface="+mn-ea"/>
          <a:cs typeface="+mn-cs"/>
        </a:defRPr>
      </a:lvl4pPr>
      <a:lvl5pPr marL="6593350" indent="-732594" algn="l" defTabSz="2930378" rtl="0" eaLnBrk="1" latinLnBrk="0" hangingPunct="1">
        <a:lnSpc>
          <a:spcPct val="90000"/>
        </a:lnSpc>
        <a:spcBef>
          <a:spcPts val="1602"/>
        </a:spcBef>
        <a:buFont typeface="Arial" panose="020B0604020202020204" pitchFamily="34" charset="0"/>
        <a:buChar char="•"/>
        <a:defRPr sz="5768" kern="1200">
          <a:solidFill>
            <a:schemeClr val="tx1"/>
          </a:solidFill>
          <a:latin typeface="+mn-lt"/>
          <a:ea typeface="+mn-ea"/>
          <a:cs typeface="+mn-cs"/>
        </a:defRPr>
      </a:lvl5pPr>
      <a:lvl6pPr marL="8058539" indent="-732594" algn="l" defTabSz="2930378" rtl="0" eaLnBrk="1" latinLnBrk="0" hangingPunct="1">
        <a:lnSpc>
          <a:spcPct val="90000"/>
        </a:lnSpc>
        <a:spcBef>
          <a:spcPts val="1602"/>
        </a:spcBef>
        <a:buFont typeface="Arial" panose="020B0604020202020204" pitchFamily="34" charset="0"/>
        <a:buChar char="•"/>
        <a:defRPr sz="5768" kern="1200">
          <a:solidFill>
            <a:schemeClr val="tx1"/>
          </a:solidFill>
          <a:latin typeface="+mn-lt"/>
          <a:ea typeface="+mn-ea"/>
          <a:cs typeface="+mn-cs"/>
        </a:defRPr>
      </a:lvl6pPr>
      <a:lvl7pPr marL="9523727" indent="-732594" algn="l" defTabSz="2930378" rtl="0" eaLnBrk="1" latinLnBrk="0" hangingPunct="1">
        <a:lnSpc>
          <a:spcPct val="90000"/>
        </a:lnSpc>
        <a:spcBef>
          <a:spcPts val="1602"/>
        </a:spcBef>
        <a:buFont typeface="Arial" panose="020B0604020202020204" pitchFamily="34" charset="0"/>
        <a:buChar char="•"/>
        <a:defRPr sz="5768" kern="1200">
          <a:solidFill>
            <a:schemeClr val="tx1"/>
          </a:solidFill>
          <a:latin typeface="+mn-lt"/>
          <a:ea typeface="+mn-ea"/>
          <a:cs typeface="+mn-cs"/>
        </a:defRPr>
      </a:lvl7pPr>
      <a:lvl8pPr marL="10988916" indent="-732594" algn="l" defTabSz="2930378" rtl="0" eaLnBrk="1" latinLnBrk="0" hangingPunct="1">
        <a:lnSpc>
          <a:spcPct val="90000"/>
        </a:lnSpc>
        <a:spcBef>
          <a:spcPts val="1602"/>
        </a:spcBef>
        <a:buFont typeface="Arial" panose="020B0604020202020204" pitchFamily="34" charset="0"/>
        <a:buChar char="•"/>
        <a:defRPr sz="5768" kern="1200">
          <a:solidFill>
            <a:schemeClr val="tx1"/>
          </a:solidFill>
          <a:latin typeface="+mn-lt"/>
          <a:ea typeface="+mn-ea"/>
          <a:cs typeface="+mn-cs"/>
        </a:defRPr>
      </a:lvl8pPr>
      <a:lvl9pPr marL="12454105" indent="-732594" algn="l" defTabSz="2930378" rtl="0" eaLnBrk="1" latinLnBrk="0" hangingPunct="1">
        <a:lnSpc>
          <a:spcPct val="90000"/>
        </a:lnSpc>
        <a:spcBef>
          <a:spcPts val="1602"/>
        </a:spcBef>
        <a:buFont typeface="Arial" panose="020B0604020202020204" pitchFamily="34" charset="0"/>
        <a:buChar char="•"/>
        <a:defRPr sz="5768" kern="1200">
          <a:solidFill>
            <a:schemeClr val="tx1"/>
          </a:solidFill>
          <a:latin typeface="+mn-lt"/>
          <a:ea typeface="+mn-ea"/>
          <a:cs typeface="+mn-cs"/>
        </a:defRPr>
      </a:lvl9pPr>
    </p:bodyStyle>
    <p:otherStyle>
      <a:defPPr>
        <a:defRPr lang="en-US"/>
      </a:defPPr>
      <a:lvl1pPr marL="0" algn="l" defTabSz="2930378" rtl="0" eaLnBrk="1" latinLnBrk="0" hangingPunct="1">
        <a:defRPr sz="5768" kern="1200">
          <a:solidFill>
            <a:schemeClr val="tx1"/>
          </a:solidFill>
          <a:latin typeface="+mn-lt"/>
          <a:ea typeface="+mn-ea"/>
          <a:cs typeface="+mn-cs"/>
        </a:defRPr>
      </a:lvl1pPr>
      <a:lvl2pPr marL="1465189" algn="l" defTabSz="2930378" rtl="0" eaLnBrk="1" latinLnBrk="0" hangingPunct="1">
        <a:defRPr sz="5768" kern="1200">
          <a:solidFill>
            <a:schemeClr val="tx1"/>
          </a:solidFill>
          <a:latin typeface="+mn-lt"/>
          <a:ea typeface="+mn-ea"/>
          <a:cs typeface="+mn-cs"/>
        </a:defRPr>
      </a:lvl2pPr>
      <a:lvl3pPr marL="2930378" algn="l" defTabSz="2930378" rtl="0" eaLnBrk="1" latinLnBrk="0" hangingPunct="1">
        <a:defRPr sz="5768" kern="1200">
          <a:solidFill>
            <a:schemeClr val="tx1"/>
          </a:solidFill>
          <a:latin typeface="+mn-lt"/>
          <a:ea typeface="+mn-ea"/>
          <a:cs typeface="+mn-cs"/>
        </a:defRPr>
      </a:lvl3pPr>
      <a:lvl4pPr marL="4395567" algn="l" defTabSz="2930378" rtl="0" eaLnBrk="1" latinLnBrk="0" hangingPunct="1">
        <a:defRPr sz="5768" kern="1200">
          <a:solidFill>
            <a:schemeClr val="tx1"/>
          </a:solidFill>
          <a:latin typeface="+mn-lt"/>
          <a:ea typeface="+mn-ea"/>
          <a:cs typeface="+mn-cs"/>
        </a:defRPr>
      </a:lvl4pPr>
      <a:lvl5pPr marL="5860755" algn="l" defTabSz="2930378" rtl="0" eaLnBrk="1" latinLnBrk="0" hangingPunct="1">
        <a:defRPr sz="5768" kern="1200">
          <a:solidFill>
            <a:schemeClr val="tx1"/>
          </a:solidFill>
          <a:latin typeface="+mn-lt"/>
          <a:ea typeface="+mn-ea"/>
          <a:cs typeface="+mn-cs"/>
        </a:defRPr>
      </a:lvl5pPr>
      <a:lvl6pPr marL="7325944" algn="l" defTabSz="2930378" rtl="0" eaLnBrk="1" latinLnBrk="0" hangingPunct="1">
        <a:defRPr sz="5768" kern="1200">
          <a:solidFill>
            <a:schemeClr val="tx1"/>
          </a:solidFill>
          <a:latin typeface="+mn-lt"/>
          <a:ea typeface="+mn-ea"/>
          <a:cs typeface="+mn-cs"/>
        </a:defRPr>
      </a:lvl6pPr>
      <a:lvl7pPr marL="8791133" algn="l" defTabSz="2930378" rtl="0" eaLnBrk="1" latinLnBrk="0" hangingPunct="1">
        <a:defRPr sz="5768" kern="1200">
          <a:solidFill>
            <a:schemeClr val="tx1"/>
          </a:solidFill>
          <a:latin typeface="+mn-lt"/>
          <a:ea typeface="+mn-ea"/>
          <a:cs typeface="+mn-cs"/>
        </a:defRPr>
      </a:lvl7pPr>
      <a:lvl8pPr marL="10256322" algn="l" defTabSz="2930378" rtl="0" eaLnBrk="1" latinLnBrk="0" hangingPunct="1">
        <a:defRPr sz="5768" kern="1200">
          <a:solidFill>
            <a:schemeClr val="tx1"/>
          </a:solidFill>
          <a:latin typeface="+mn-lt"/>
          <a:ea typeface="+mn-ea"/>
          <a:cs typeface="+mn-cs"/>
        </a:defRPr>
      </a:lvl8pPr>
      <a:lvl9pPr marL="11721511" algn="l" defTabSz="2930378" rtl="0" eaLnBrk="1" latinLnBrk="0" hangingPunct="1">
        <a:defRPr sz="57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ihw.gov.au/reports-data/behaviours-risk-factors/overweight-obesity/overview" TargetMode="External"/><Relationship Id="rId4" Type="http://schemas.openxmlformats.org/officeDocument/2006/relationships/hyperlink" Target="https://en.wikipedia.org/wiki/Digital_object_identifier" TargetMode="External"/><Relationship Id="rId5" Type="http://schemas.openxmlformats.org/officeDocument/2006/relationships/hyperlink" Target="https://doi.org/10.1037/0022-3514.52.1.81" TargetMode="External"/><Relationship Id="rId6" Type="http://schemas.openxmlformats.org/officeDocument/2006/relationships/image" Target="../media/image2.png"/><Relationship Id="rId7"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6" name="Rectangle 5"/>
          <p:cNvSpPr/>
          <p:nvPr/>
        </p:nvSpPr>
        <p:spPr>
          <a:xfrm>
            <a:off x="719498" y="1133151"/>
            <a:ext cx="27661948" cy="4091197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sz="9000" dirty="0">
              <a:solidFill>
                <a:schemeClr val="tx1"/>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 xmlns:a16="http://schemas.microsoft.com/office/drawing/2014/main" id="{C11ADBD9-C5A2-7C42-BB36-813A4A1071B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3862229" y="8942770"/>
            <a:ext cx="12681504" cy="5815904"/>
          </a:xfrm>
          <a:prstGeom prst="rect">
            <a:avLst/>
          </a:prstGeom>
          <a:noFill/>
          <a:ln w="63500">
            <a:solidFill>
              <a:schemeClr val="accent1">
                <a:lumMod val="75000"/>
              </a:schemeClr>
            </a:solidFill>
            <a:miter lim="800000"/>
            <a:headEnd/>
            <a:tailEnd/>
          </a:ln>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805513" y="2558321"/>
            <a:ext cx="23586138" cy="5509200"/>
          </a:xfrm>
          <a:prstGeom prst="rect">
            <a:avLst/>
          </a:prstGeom>
          <a:solidFill>
            <a:schemeClr val="accent1">
              <a:lumMod val="60000"/>
              <a:lumOff val="40000"/>
            </a:schemeClr>
          </a:solidFill>
          <a:ln w="63500">
            <a:solidFill>
              <a:schemeClr val="tx1"/>
            </a:solidFill>
          </a:ln>
        </p:spPr>
        <p:txBody>
          <a:bodyPr wrap="square" rtlCol="0">
            <a:spAutoFit/>
          </a:bodyPr>
          <a:lstStyle/>
          <a:p>
            <a:pPr algn="ctr"/>
            <a:r>
              <a:rPr lang="en-AU" sz="4400" dirty="0">
                <a:latin typeface="Times New Roman" panose="02020603050405020304" pitchFamily="18" charset="0"/>
                <a:cs typeface="Times New Roman" panose="02020603050405020304" pitchFamily="18" charset="0"/>
              </a:rPr>
              <a:t>HYPOTHESES</a:t>
            </a:r>
          </a:p>
          <a:p>
            <a:pPr lvl="0" algn="ctr"/>
            <a:r>
              <a:rPr lang="en-AU" sz="4400" dirty="0">
                <a:latin typeface="Times New Roman" panose="02020603050405020304" pitchFamily="18" charset="0"/>
                <a:cs typeface="Times New Roman" panose="02020603050405020304" pitchFamily="18" charset="0"/>
              </a:rPr>
              <a:t>Those participants high on extraversion would have higher obesity-related quality of life post bariatric surgery compared to those low on extraversion.</a:t>
            </a:r>
          </a:p>
          <a:p>
            <a:pPr lvl="0" algn="ctr"/>
            <a:r>
              <a:rPr lang="en-AU" sz="4400" dirty="0">
                <a:latin typeface="Times New Roman" panose="02020603050405020304" pitchFamily="18" charset="0"/>
                <a:cs typeface="Times New Roman" panose="02020603050405020304" pitchFamily="18" charset="0"/>
              </a:rPr>
              <a:t>Those participants high on neuroticism would have lower obesity-related quality of life post-surgery compared to those low on </a:t>
            </a:r>
            <a:r>
              <a:rPr lang="en-AU" sz="4400" dirty="0" smtClean="0">
                <a:latin typeface="Times New Roman" panose="02020603050405020304" pitchFamily="18" charset="0"/>
                <a:cs typeface="Times New Roman" panose="02020603050405020304" pitchFamily="18" charset="0"/>
              </a:rPr>
              <a:t>neuroticism</a:t>
            </a:r>
          </a:p>
          <a:p>
            <a:pPr algn="ctr"/>
            <a:r>
              <a:rPr lang="en-AU" sz="4400" dirty="0">
                <a:latin typeface="Times New Roman" panose="02020603050405020304" pitchFamily="18" charset="0"/>
                <a:cs typeface="Times New Roman" panose="02020603050405020304" pitchFamily="18" charset="0"/>
              </a:rPr>
              <a:t>Exploratory </a:t>
            </a:r>
            <a:r>
              <a:rPr lang="en-AU" sz="4400" dirty="0" smtClean="0">
                <a:latin typeface="Times New Roman" panose="02020603050405020304" pitchFamily="18" charset="0"/>
                <a:cs typeface="Times New Roman" panose="02020603050405020304" pitchFamily="18" charset="0"/>
              </a:rPr>
              <a:t>hypothesis:</a:t>
            </a:r>
            <a:endParaRPr lang="en-AU" sz="4400" dirty="0">
              <a:latin typeface="Times New Roman" panose="02020603050405020304" pitchFamily="18" charset="0"/>
              <a:cs typeface="Times New Roman" panose="02020603050405020304" pitchFamily="18" charset="0"/>
            </a:endParaRPr>
          </a:p>
          <a:p>
            <a:pPr algn="ctr"/>
            <a:r>
              <a:rPr lang="en-AU" sz="4400" dirty="0">
                <a:latin typeface="Times New Roman" panose="02020603050405020304" pitchFamily="18" charset="0"/>
                <a:cs typeface="Times New Roman" panose="02020603050405020304" pitchFamily="18" charset="0"/>
              </a:rPr>
              <a:t>Those who have elected to have surgery will differ </a:t>
            </a:r>
            <a:r>
              <a:rPr lang="en-AU" sz="4400" dirty="0" smtClean="0">
                <a:latin typeface="Times New Roman" panose="02020603050405020304" pitchFamily="18" charset="0"/>
                <a:cs typeface="Times New Roman" panose="02020603050405020304" pitchFamily="18" charset="0"/>
              </a:rPr>
              <a:t>from those not having surgery on </a:t>
            </a:r>
            <a:r>
              <a:rPr lang="en-AU" sz="4400" dirty="0">
                <a:latin typeface="Times New Roman" panose="02020603050405020304" pitchFamily="18" charset="0"/>
                <a:cs typeface="Times New Roman" panose="02020603050405020304" pitchFamily="18" charset="0"/>
              </a:rPr>
              <a:t>neuroticism </a:t>
            </a:r>
            <a:endParaRPr lang="en-AU" sz="4400" dirty="0" smtClean="0">
              <a:latin typeface="Times New Roman" panose="02020603050405020304" pitchFamily="18" charset="0"/>
              <a:cs typeface="Times New Roman" panose="02020603050405020304" pitchFamily="18" charset="0"/>
            </a:endParaRPr>
          </a:p>
          <a:p>
            <a:pPr algn="ctr"/>
            <a:r>
              <a:rPr lang="en-AU" sz="4400" dirty="0" smtClean="0">
                <a:latin typeface="Times New Roman" panose="02020603050405020304" pitchFamily="18" charset="0"/>
                <a:cs typeface="Times New Roman" panose="02020603050405020304" pitchFamily="18" charset="0"/>
              </a:rPr>
              <a:t>and </a:t>
            </a:r>
            <a:r>
              <a:rPr lang="en-AU" sz="4400">
                <a:latin typeface="Times New Roman" panose="02020603050405020304" pitchFamily="18" charset="0"/>
                <a:cs typeface="Times New Roman" panose="02020603050405020304" pitchFamily="18" charset="0"/>
              </a:rPr>
              <a:t>extraversion</a:t>
            </a:r>
            <a:r>
              <a:rPr lang="en-AU" sz="4400" smtClean="0">
                <a:latin typeface="Times New Roman" panose="02020603050405020304" pitchFamily="18" charset="0"/>
                <a:cs typeface="Times New Roman" panose="02020603050405020304" pitchFamily="18" charset="0"/>
              </a:rPr>
              <a:t>.</a:t>
            </a:r>
            <a:endParaRPr lang="en-AU" sz="4400" dirty="0">
              <a:latin typeface="Times New Roman" panose="02020603050405020304" pitchFamily="18" charset="0"/>
              <a:cs typeface="Times New Roman" panose="02020603050405020304" pitchFamily="18" charset="0"/>
            </a:endParaRPr>
          </a:p>
        </p:txBody>
      </p:sp>
      <p:sp>
        <p:nvSpPr>
          <p:cNvPr id="3" name="TextBox 2"/>
          <p:cNvSpPr txBox="1"/>
          <p:nvPr/>
        </p:nvSpPr>
        <p:spPr>
          <a:xfrm rot="10800000" flipV="1">
            <a:off x="967800" y="38089653"/>
            <a:ext cx="27413646" cy="3970318"/>
          </a:xfrm>
          <a:prstGeom prst="rect">
            <a:avLst/>
          </a:prstGeom>
          <a:noFill/>
        </p:spPr>
        <p:txBody>
          <a:bodyPr wrap="square" rtlCol="0">
            <a:spAutoFit/>
          </a:bodyPr>
          <a:lstStyle/>
          <a:p>
            <a:r>
              <a:rPr lang="en-AU" b="1" dirty="0"/>
              <a:t>References</a:t>
            </a:r>
            <a:r>
              <a:rPr lang="en-AU" dirty="0"/>
              <a:t>: </a:t>
            </a:r>
            <a:r>
              <a:rPr lang="en-AU" dirty="0" err="1"/>
              <a:t>Angrisani</a:t>
            </a:r>
            <a:r>
              <a:rPr lang="en-AU" dirty="0"/>
              <a:t>, L., </a:t>
            </a:r>
            <a:r>
              <a:rPr lang="en-AU" dirty="0" err="1"/>
              <a:t>Santonicola</a:t>
            </a:r>
            <a:r>
              <a:rPr lang="en-AU" dirty="0"/>
              <a:t>, A., </a:t>
            </a:r>
            <a:r>
              <a:rPr lang="en-AU" dirty="0" err="1"/>
              <a:t>Lovino</a:t>
            </a:r>
            <a:r>
              <a:rPr lang="en-AU" dirty="0"/>
              <a:t>, P., </a:t>
            </a:r>
            <a:r>
              <a:rPr lang="en-AU" dirty="0" err="1"/>
              <a:t>Formisano</a:t>
            </a:r>
            <a:r>
              <a:rPr lang="en-AU" dirty="0"/>
              <a:t>, G., Buchwald, H., &amp; </a:t>
            </a:r>
            <a:r>
              <a:rPr lang="en-AU" dirty="0" err="1"/>
              <a:t>Scopinaro,N</a:t>
            </a:r>
            <a:r>
              <a:rPr lang="en-AU" dirty="0"/>
              <a:t>.(2015). Bariatric surgery worldwide 2013. Obesity Surgery, 25(10), 1822-1832. </a:t>
            </a:r>
            <a:r>
              <a:rPr lang="en-AU" dirty="0" err="1"/>
              <a:t>doi</a:t>
            </a:r>
            <a:r>
              <a:rPr lang="en-AU" dirty="0"/>
              <a:t>: 10.1007/s11695-015-1657-z, </a:t>
            </a:r>
            <a:r>
              <a:rPr lang="en-US" dirty="0"/>
              <a:t>Australian Institute of Health and Welfare. Weight loss surgery in Australia 2014–15: Australian hospital statistics Cat. no. HSE 186.Canberra: AIHW; 2017.</a:t>
            </a:r>
            <a:r>
              <a:rPr lang="en-AU" dirty="0"/>
              <a:t>AIHW (2018) Overweight and obesity. Accessed online on 28</a:t>
            </a:r>
            <a:r>
              <a:rPr lang="en-AU" baseline="30000" dirty="0"/>
              <a:t>th</a:t>
            </a:r>
            <a:r>
              <a:rPr lang="en-AU" dirty="0"/>
              <a:t> Nov, 2018, at </a:t>
            </a:r>
            <a:r>
              <a:rPr lang="en-AU" u="sng" dirty="0">
                <a:hlinkClick r:id="rId3"/>
              </a:rPr>
              <a:t>https://www.aihw.gov.au/reports-data/behaviours-risk-factors/overweight-obesity/overview</a:t>
            </a:r>
            <a:r>
              <a:rPr lang="en-AU" dirty="0"/>
              <a:t>Biter, L.U., van </a:t>
            </a:r>
            <a:r>
              <a:rPr lang="en-AU" dirty="0" err="1"/>
              <a:t>Buuren</a:t>
            </a:r>
            <a:r>
              <a:rPr lang="en-AU" dirty="0"/>
              <a:t>, M.M., </a:t>
            </a:r>
            <a:r>
              <a:rPr lang="en-AU" dirty="0" err="1"/>
              <a:t>Mannaerts</a:t>
            </a:r>
            <a:r>
              <a:rPr lang="en-AU" dirty="0"/>
              <a:t>, G.H., </a:t>
            </a:r>
            <a:r>
              <a:rPr lang="en-AU" dirty="0" err="1"/>
              <a:t>Apers</a:t>
            </a:r>
            <a:r>
              <a:rPr lang="en-AU" dirty="0"/>
              <a:t>, J.A., </a:t>
            </a:r>
            <a:r>
              <a:rPr lang="en-AU" dirty="0" err="1"/>
              <a:t>Dunkelgrun</a:t>
            </a:r>
            <a:r>
              <a:rPr lang="en-AU" dirty="0"/>
              <a:t>, M., &amp; </a:t>
            </a:r>
            <a:r>
              <a:rPr lang="en-AU" dirty="0" err="1"/>
              <a:t>Vijgen,G.H</a:t>
            </a:r>
            <a:r>
              <a:rPr lang="en-AU" dirty="0"/>
              <a:t>., (2017). Quality of life 1 year after laparoscopic sleeve gastrectomy versus laparoscopic roux-</a:t>
            </a:r>
            <a:r>
              <a:rPr lang="en-AU" dirty="0" err="1"/>
              <a:t>en</a:t>
            </a:r>
            <a:r>
              <a:rPr lang="en-AU" dirty="0"/>
              <a:t>-Y gastric bypass: a randomized controlled trial focusing on gastroesophageal reflux disease. Obesity Surgery, 27; 2557-2565.Costa, PT Jr., &amp; McCrae, R. (1980). Influence of extraversion and neuroticism on subjective well-being: Happy and unhappy people. Journal of Personality and Social Psychology, 38(4), 668-678.Elfhag, K, &amp; </a:t>
            </a:r>
            <a:r>
              <a:rPr lang="en-AU" dirty="0" err="1"/>
              <a:t>Rossner</a:t>
            </a:r>
            <a:r>
              <a:rPr lang="en-AU" dirty="0"/>
              <a:t>, S. (2005). Who succeeds in maintaining weight loss? A conceptual review of factors associated with weight loss maintenance and weight regain. Obesity Reviews, 6(1), 67-85.Friedman, H. (2008). The multiple linkages of personality and disease. Brain, Behaviour and Immunity, 22(5), 668-675.Goodwin, R., &amp; Friedman, H. (2006). Health status and the five-factor personality traits in a nationally representative sample. Journal of Health Psychology, 11(5), 643-654.Laurino </a:t>
            </a:r>
            <a:r>
              <a:rPr lang="en-AU" dirty="0" err="1"/>
              <a:t>Neto</a:t>
            </a:r>
            <a:r>
              <a:rPr lang="en-AU" dirty="0"/>
              <a:t>, R., &amp; </a:t>
            </a:r>
            <a:r>
              <a:rPr lang="en-AU" dirty="0" err="1"/>
              <a:t>Herbella</a:t>
            </a:r>
            <a:r>
              <a:rPr lang="en-AU" dirty="0"/>
              <a:t>, M. (2013). Changes in quality of life after short and long term follow-up of roux-</a:t>
            </a:r>
            <a:r>
              <a:rPr lang="en-AU" dirty="0" err="1"/>
              <a:t>en</a:t>
            </a:r>
            <a:r>
              <a:rPr lang="en-AU" dirty="0"/>
              <a:t>-y gastric bypass for morbid obesity. </a:t>
            </a:r>
            <a:r>
              <a:rPr lang="en-AU" dirty="0" err="1"/>
              <a:t>Arquivos</a:t>
            </a:r>
            <a:r>
              <a:rPr lang="en-AU" dirty="0"/>
              <a:t> de </a:t>
            </a:r>
            <a:r>
              <a:rPr lang="en-AU" dirty="0" err="1"/>
              <a:t>astroenterologia</a:t>
            </a:r>
            <a:r>
              <a:rPr lang="en-AU" dirty="0"/>
              <a:t>, 50(3), 168-190.</a:t>
            </a:r>
            <a:r>
              <a:rPr lang="en-AU" i="1" dirty="0"/>
              <a:t>McCrae RR, Costa PT (January 1987). "Validation of the five-factor model of personality across instruments and observers". Journal of Personality and Social Psychology. 52 (1): 81–90. </a:t>
            </a:r>
            <a:r>
              <a:rPr lang="en-AU" u="sng" dirty="0">
                <a:hlinkClick r:id="rId4" tooltip="Digital object identifier"/>
              </a:rPr>
              <a:t>doi</a:t>
            </a:r>
            <a:r>
              <a:rPr lang="en-AU" i="1" dirty="0"/>
              <a:t>:</a:t>
            </a:r>
            <a:r>
              <a:rPr lang="en-AU" u="sng" dirty="0">
                <a:hlinkClick r:id="rId5"/>
              </a:rPr>
              <a:t>10.1037/0022-3514.52.1.81</a:t>
            </a:r>
            <a:r>
              <a:rPr lang="en-AU" i="1" dirty="0"/>
              <a:t>. </a:t>
            </a:r>
            <a:r>
              <a:rPr lang="en-AU" dirty="0" err="1"/>
              <a:t>Monpellier</a:t>
            </a:r>
            <a:r>
              <a:rPr lang="en-AU" dirty="0"/>
              <a:t>, V.M., Antoniou, E.E., </a:t>
            </a:r>
            <a:r>
              <a:rPr lang="en-AU" dirty="0" err="1"/>
              <a:t>Aarts</a:t>
            </a:r>
            <a:r>
              <a:rPr lang="en-AU" dirty="0"/>
              <a:t>, E.O., Janssen, I.M., &amp; Jansen, A.T., (2017).Improvement of health-related quality of life after Roux-</a:t>
            </a:r>
            <a:r>
              <a:rPr lang="en-AU" dirty="0" err="1"/>
              <a:t>en</a:t>
            </a:r>
            <a:r>
              <a:rPr lang="en-AU" dirty="0"/>
              <a:t>-Y Gastric bypass related with weight loss. Obesity Surgery, 27, 1168-1173.Munro, I., Bore, M., Munro, D., &amp; Garg, M. (2011). Using personality as a predictor of diet induced weight loss and weight management. International Journal of Behavioural Nutrition and Physical Activity, 8, 129-134. Ozer, D., &amp; Benet-</a:t>
            </a:r>
            <a:r>
              <a:rPr lang="en-AU" dirty="0" err="1"/>
              <a:t>Martínez</a:t>
            </a:r>
            <a:r>
              <a:rPr lang="en-AU" dirty="0"/>
              <a:t>, V. (2006). Personality and the prediction of consequential outcomes. Annual Review of Psychology, 57, 401-421.Porta, A., </a:t>
            </a:r>
            <a:r>
              <a:rPr lang="en-AU" dirty="0" err="1"/>
              <a:t>Aiolfi</a:t>
            </a:r>
            <a:r>
              <a:rPr lang="en-AU" dirty="0"/>
              <a:t>, A., </a:t>
            </a:r>
            <a:r>
              <a:rPr lang="en-AU" dirty="0" err="1"/>
              <a:t>Musolino</a:t>
            </a:r>
            <a:r>
              <a:rPr lang="en-AU" dirty="0"/>
              <a:t>, C., </a:t>
            </a:r>
            <a:r>
              <a:rPr lang="en-AU" dirty="0" err="1"/>
              <a:t>Antonini</a:t>
            </a:r>
            <a:r>
              <a:rPr lang="en-AU" dirty="0"/>
              <a:t>, I., Zappa, M.A. (2017). Prospective comparison and quality of life for single-incision and conventional laparoscopic sleeve gastrectomy in a series of morbidly obese patients. Obesity Surgery, 27, 681-687. </a:t>
            </a:r>
            <a:r>
              <a:rPr lang="en-AU" dirty="0" err="1"/>
              <a:t>Provencher</a:t>
            </a:r>
            <a:r>
              <a:rPr lang="en-AU" dirty="0"/>
              <a:t>, V., </a:t>
            </a:r>
            <a:r>
              <a:rPr lang="en-AU" dirty="0" err="1"/>
              <a:t>Bégin</a:t>
            </a:r>
            <a:r>
              <a:rPr lang="en-AU" dirty="0"/>
              <a:t>, C., Gagnon-</a:t>
            </a:r>
            <a:r>
              <a:rPr lang="en-AU" dirty="0" err="1"/>
              <a:t>Girouard</a:t>
            </a:r>
            <a:r>
              <a:rPr lang="en-AU" dirty="0"/>
              <a:t>, M., Tremblay, A., </a:t>
            </a:r>
            <a:r>
              <a:rPr lang="en-AU" dirty="0" err="1"/>
              <a:t>Boivin</a:t>
            </a:r>
            <a:r>
              <a:rPr lang="en-AU" dirty="0"/>
              <a:t>, S., &amp; Lemieux, S. (2008). Personality traits in overweight and obese women: Associations with BMI and eating behaviours. Eating Behaviours, 9(3), 294-302Sutin, A., </a:t>
            </a:r>
            <a:r>
              <a:rPr lang="en-AU" dirty="0" err="1"/>
              <a:t>Ferrucci</a:t>
            </a:r>
            <a:r>
              <a:rPr lang="en-AU" dirty="0"/>
              <a:t>, L., </a:t>
            </a:r>
            <a:r>
              <a:rPr lang="en-AU" dirty="0" err="1"/>
              <a:t>Zonderman</a:t>
            </a:r>
            <a:r>
              <a:rPr lang="en-AU" dirty="0"/>
              <a:t>, A., &amp; </a:t>
            </a:r>
            <a:r>
              <a:rPr lang="en-AU" dirty="0" err="1"/>
              <a:t>Terracciano</a:t>
            </a:r>
            <a:r>
              <a:rPr lang="en-AU" dirty="0"/>
              <a:t>, A. (2011). Personality and obesity across the adult life span. Journal of Personality and Social Psychology, 101(3), 579-592. </a:t>
            </a:r>
            <a:r>
              <a:rPr lang="en-AU" dirty="0" err="1"/>
              <a:t>Terracciano</a:t>
            </a:r>
            <a:r>
              <a:rPr lang="en-AU" dirty="0"/>
              <a:t>, A., </a:t>
            </a:r>
            <a:r>
              <a:rPr lang="en-AU" dirty="0" err="1"/>
              <a:t>Sutin</a:t>
            </a:r>
            <a:r>
              <a:rPr lang="en-AU" dirty="0"/>
              <a:t>, A., McCrae, R., </a:t>
            </a:r>
            <a:r>
              <a:rPr lang="en-AU" dirty="0" err="1"/>
              <a:t>Deiana</a:t>
            </a:r>
            <a:r>
              <a:rPr lang="en-AU" dirty="0"/>
              <a:t>, B., </a:t>
            </a:r>
            <a:r>
              <a:rPr lang="en-AU" dirty="0" err="1"/>
              <a:t>Ferrucci</a:t>
            </a:r>
            <a:r>
              <a:rPr lang="en-AU" dirty="0"/>
              <a:t>, L., </a:t>
            </a:r>
            <a:r>
              <a:rPr lang="en-AU" dirty="0" err="1"/>
              <a:t>Schlessinger</a:t>
            </a:r>
            <a:r>
              <a:rPr lang="en-AU" dirty="0"/>
              <a:t>, D., </a:t>
            </a:r>
            <a:r>
              <a:rPr lang="en-AU" dirty="0" err="1"/>
              <a:t>Uda</a:t>
            </a:r>
            <a:r>
              <a:rPr lang="en-AU" dirty="0"/>
              <a:t>, M., &amp; Costa, P. Jr. (2009). Facets of personality linked to underweight and overweight. Psychosomatic Medicine, 71(6), 682-689. </a:t>
            </a:r>
            <a:r>
              <a:rPr lang="en-AU" dirty="0" err="1"/>
              <a:t>doi</a:t>
            </a:r>
            <a:r>
              <a:rPr lang="en-AU" dirty="0"/>
              <a:t>: 10.1097/PSY.0b013e3181a2925b.VanHout, G., </a:t>
            </a:r>
            <a:r>
              <a:rPr lang="en-AU" dirty="0" err="1"/>
              <a:t>Verschure</a:t>
            </a:r>
            <a:r>
              <a:rPr lang="en-AU" dirty="0"/>
              <a:t>, S., &amp; </a:t>
            </a:r>
            <a:r>
              <a:rPr lang="en-AU" dirty="0" err="1"/>
              <a:t>VanHeck</a:t>
            </a:r>
            <a:r>
              <a:rPr lang="en-AU" dirty="0"/>
              <a:t>, G. (2005). Psychosocial predictors of success following bariatric surgery. Obesity Surgery, 15(4), 552-560.World Health Organisation. (2016). Risk factors. Retrieved from http://www.who.int/gho/ncd/risk_factors </a:t>
            </a:r>
          </a:p>
          <a:p>
            <a:endParaRPr lang="en-AU" dirty="0"/>
          </a:p>
        </p:txBody>
      </p:sp>
      <p:sp>
        <p:nvSpPr>
          <p:cNvPr id="8" name="TextBox 7"/>
          <p:cNvSpPr txBox="1"/>
          <p:nvPr/>
        </p:nvSpPr>
        <p:spPr>
          <a:xfrm>
            <a:off x="1637953" y="8401069"/>
            <a:ext cx="11440533" cy="7386638"/>
          </a:xfrm>
          <a:prstGeom prst="rect">
            <a:avLst/>
          </a:prstGeom>
          <a:solidFill>
            <a:schemeClr val="accent4">
              <a:lumMod val="20000"/>
              <a:lumOff val="80000"/>
            </a:schemeClr>
          </a:solidFill>
        </p:spPr>
        <p:txBody>
          <a:bodyPr wrap="square" rtlCol="0">
            <a:spAutoFit/>
          </a:bodyPr>
          <a:lstStyle/>
          <a:p>
            <a:pPr algn="just"/>
            <a:r>
              <a:rPr lang="en-US" sz="2000" b="1" dirty="0" smtClean="0"/>
              <a:t>Obesity and Bariatric Surgery</a:t>
            </a:r>
          </a:p>
          <a:p>
            <a:pPr marL="285750" indent="-285750" algn="just">
              <a:buFont typeface="Arial" panose="020B0604020202020204" pitchFamily="34" charset="0"/>
              <a:buChar char="•"/>
            </a:pPr>
            <a:r>
              <a:rPr lang="en-US" sz="2000" dirty="0" smtClean="0"/>
              <a:t>Obesity </a:t>
            </a:r>
            <a:r>
              <a:rPr lang="en-US" sz="2000" dirty="0"/>
              <a:t>is defined as having a BMI ≥ </a:t>
            </a:r>
            <a:r>
              <a:rPr lang="en-US" sz="2000" dirty="0" smtClean="0"/>
              <a:t>30</a:t>
            </a:r>
          </a:p>
          <a:p>
            <a:pPr marL="285750" lvl="0" indent="-285750" algn="just">
              <a:buFont typeface="Arial" panose="020B0604020202020204" pitchFamily="34" charset="0"/>
              <a:buChar char="•"/>
            </a:pPr>
            <a:r>
              <a:rPr lang="en-US" sz="2000" dirty="0" smtClean="0"/>
              <a:t> </a:t>
            </a:r>
            <a:r>
              <a:rPr lang="en-AU" sz="2000" dirty="0"/>
              <a:t>Worldwide it is estimated that there are 1.9 billion adults who are overweight and 650 million who are obese (WHO, 2017</a:t>
            </a:r>
            <a:r>
              <a:rPr lang="en-AU" sz="2000" dirty="0" smtClean="0"/>
              <a:t>)</a:t>
            </a:r>
            <a:r>
              <a:rPr lang="en-AU" sz="2000" dirty="0"/>
              <a:t> </a:t>
            </a:r>
            <a:endParaRPr lang="en-AU" sz="2000" dirty="0" smtClean="0"/>
          </a:p>
          <a:p>
            <a:pPr marL="285750" lvl="0" indent="-285750" algn="just">
              <a:buFont typeface="Arial" panose="020B0604020202020204" pitchFamily="34" charset="0"/>
              <a:buChar char="•"/>
            </a:pPr>
            <a:r>
              <a:rPr lang="en-AU" sz="2000" dirty="0" smtClean="0"/>
              <a:t>2 in 3 or 63% of Australian adults are overweight or obese (AIHW, 2018).</a:t>
            </a:r>
            <a:r>
              <a:rPr lang="en-AU" sz="2000" dirty="0"/>
              <a:t> </a:t>
            </a:r>
          </a:p>
          <a:p>
            <a:pPr marL="285750" lvl="0" indent="-285750" algn="just">
              <a:buFont typeface="Arial" panose="020B0604020202020204" pitchFamily="34" charset="0"/>
              <a:buChar char="•"/>
            </a:pPr>
            <a:r>
              <a:rPr lang="en-AU" sz="2000" dirty="0"/>
              <a:t>Excess body weight has been linked with increased risk of mortality and morbidity from heart and vascular diseases (coronary heart disease, stroke, and heart failure) diabetes, gestational diabetes and some cancers (AIHW, 2018).  </a:t>
            </a:r>
            <a:endParaRPr lang="en-AU" sz="2000" dirty="0" smtClean="0"/>
          </a:p>
          <a:p>
            <a:pPr marL="285750" lvl="0" indent="-285750" algn="just">
              <a:buFont typeface="Arial" panose="020B0604020202020204" pitchFamily="34" charset="0"/>
              <a:buChar char="•"/>
            </a:pPr>
            <a:r>
              <a:rPr lang="en-AU" sz="2000" dirty="0" smtClean="0"/>
              <a:t>Traditionally obese and morbidly obese individuals respond poorly to weight loss regimes that involve diet and exercise (</a:t>
            </a:r>
            <a:r>
              <a:rPr lang="en-AU" sz="2000" dirty="0" err="1" smtClean="0"/>
              <a:t>Laurino</a:t>
            </a:r>
            <a:r>
              <a:rPr lang="en-AU" sz="2000" dirty="0" smtClean="0"/>
              <a:t> </a:t>
            </a:r>
            <a:r>
              <a:rPr lang="en-AU" sz="2000" dirty="0" err="1" smtClean="0"/>
              <a:t>Neto</a:t>
            </a:r>
            <a:r>
              <a:rPr lang="en-AU" sz="2000" dirty="0" smtClean="0"/>
              <a:t> &amp; </a:t>
            </a:r>
            <a:r>
              <a:rPr lang="en-AU" sz="2000" dirty="0" err="1" smtClean="0"/>
              <a:t>Herbella</a:t>
            </a:r>
            <a:r>
              <a:rPr lang="en-AU" sz="2000" dirty="0" smtClean="0"/>
              <a:t>, 2013).</a:t>
            </a:r>
            <a:endParaRPr lang="en-AU" sz="2000" dirty="0"/>
          </a:p>
          <a:p>
            <a:pPr marL="285750" lvl="0" indent="-285750" algn="just">
              <a:buFont typeface="Arial" panose="020B0604020202020204" pitchFamily="34" charset="0"/>
              <a:buChar char="•"/>
            </a:pPr>
            <a:r>
              <a:rPr lang="en-US" sz="2000" dirty="0"/>
              <a:t>Bariatric surgery refers to the group of surgical interventions applied for weight loss. </a:t>
            </a:r>
            <a:endParaRPr lang="en-AU" sz="2000" dirty="0"/>
          </a:p>
          <a:p>
            <a:pPr marL="285750" lvl="0" indent="-285750" algn="just">
              <a:buFont typeface="Arial" panose="020B0604020202020204" pitchFamily="34" charset="0"/>
              <a:buChar char="•"/>
            </a:pPr>
            <a:r>
              <a:rPr lang="en-US" sz="2000" dirty="0"/>
              <a:t>There are four types of bariatric surgery; </a:t>
            </a:r>
            <a:endParaRPr lang="en-AU" sz="2000" dirty="0"/>
          </a:p>
          <a:p>
            <a:pPr marL="742950" lvl="1" indent="-285750" algn="just">
              <a:buFont typeface="Arial" panose="020B0604020202020204" pitchFamily="34" charset="0"/>
              <a:buChar char="•"/>
            </a:pPr>
            <a:r>
              <a:rPr lang="en-US" sz="2000" dirty="0"/>
              <a:t>Laparoscopic adjustable gastric banding (GB), </a:t>
            </a:r>
            <a:endParaRPr lang="en-AU" sz="2000" dirty="0"/>
          </a:p>
          <a:p>
            <a:pPr marL="742950" lvl="1" indent="-285750" algn="just">
              <a:buFont typeface="Arial" panose="020B0604020202020204" pitchFamily="34" charset="0"/>
              <a:buChar char="•"/>
            </a:pPr>
            <a:r>
              <a:rPr lang="en-US" sz="2000" dirty="0"/>
              <a:t>Sleeve gastrectomy </a:t>
            </a:r>
            <a:endParaRPr lang="en-AU" sz="2000" dirty="0"/>
          </a:p>
          <a:p>
            <a:pPr marL="742950" lvl="1" indent="-285750" algn="just">
              <a:buFont typeface="Arial" panose="020B0604020202020204" pitchFamily="34" charset="0"/>
              <a:buChar char="•"/>
            </a:pPr>
            <a:r>
              <a:rPr lang="en-US" sz="2000" dirty="0"/>
              <a:t>Roux-</a:t>
            </a:r>
            <a:r>
              <a:rPr lang="en-US" sz="2000" dirty="0" err="1"/>
              <a:t>en</a:t>
            </a:r>
            <a:r>
              <a:rPr lang="en-US" sz="2000" dirty="0"/>
              <a:t>-Y gastric bypass (RYGB), </a:t>
            </a:r>
            <a:endParaRPr lang="en-AU" sz="2000" dirty="0"/>
          </a:p>
          <a:p>
            <a:pPr marL="742950" lvl="1" indent="-285750" algn="just">
              <a:buFont typeface="Arial" panose="020B0604020202020204" pitchFamily="34" charset="0"/>
              <a:buChar char="•"/>
            </a:pPr>
            <a:r>
              <a:rPr lang="en-US" sz="2000" dirty="0"/>
              <a:t>Duodenal switch with biliopancreatic diversion(AIHW, 2017). </a:t>
            </a:r>
            <a:endParaRPr lang="en-AU" sz="2000" dirty="0"/>
          </a:p>
          <a:p>
            <a:pPr marL="285750" lvl="0" indent="-285750" algn="just">
              <a:buFont typeface="Arial" panose="020B0604020202020204" pitchFamily="34" charset="0"/>
              <a:buChar char="•"/>
            </a:pPr>
            <a:r>
              <a:rPr lang="en-US" sz="2000" dirty="0"/>
              <a:t>Weight loss is achieved through these interventions by various methods of stomach reduction that in turn reduce hunger drive and the individual</a:t>
            </a:r>
            <a:r>
              <a:rPr lang="en-AU" sz="2000" dirty="0"/>
              <a:t>’</a:t>
            </a:r>
            <a:r>
              <a:rPr lang="en-US" sz="2000" dirty="0"/>
              <a:t>s ability to consume large portions of food. </a:t>
            </a:r>
            <a:endParaRPr lang="en-AU" sz="2000" dirty="0"/>
          </a:p>
          <a:p>
            <a:pPr marL="285750" indent="-285750" algn="just">
              <a:buFont typeface="Arial" panose="020B0604020202020204" pitchFamily="34" charset="0"/>
              <a:buChar char="•"/>
            </a:pPr>
            <a:r>
              <a:rPr lang="en-AU" sz="2000" dirty="0"/>
              <a:t> According to the International Federation for the Surgery of Obesity and Metabolic Diseases (IFSO) the total number of bariatric procedures performed worldwide in 2013 was 468,609 (</a:t>
            </a:r>
            <a:r>
              <a:rPr lang="en-AU" sz="2000" dirty="0" err="1"/>
              <a:t>Angrisani</a:t>
            </a:r>
            <a:r>
              <a:rPr lang="en-AU" sz="2000" dirty="0"/>
              <a:t> et al., 2015</a:t>
            </a:r>
            <a:r>
              <a:rPr lang="en-AU" sz="2000" dirty="0" smtClean="0"/>
              <a:t>).</a:t>
            </a:r>
            <a:r>
              <a:rPr lang="en-AU" sz="2000" dirty="0"/>
              <a:t> </a:t>
            </a:r>
          </a:p>
          <a:p>
            <a:pPr marL="285750" indent="-285750" algn="just">
              <a:buFont typeface="Arial" panose="020B0604020202020204" pitchFamily="34" charset="0"/>
              <a:buChar char="•"/>
            </a:pPr>
            <a:r>
              <a:rPr lang="en-AU" sz="2000" dirty="0"/>
              <a:t>22,700 weight loss surgeries were performed in Australia in 2014-15</a:t>
            </a:r>
          </a:p>
          <a:p>
            <a:endParaRPr lang="en-AU" dirty="0"/>
          </a:p>
          <a:p>
            <a:endParaRPr lang="en-AU" dirty="0"/>
          </a:p>
          <a:p>
            <a:endParaRPr lang="en-AU" dirty="0"/>
          </a:p>
        </p:txBody>
      </p:sp>
      <p:sp>
        <p:nvSpPr>
          <p:cNvPr id="9" name="TextBox 8"/>
          <p:cNvSpPr txBox="1"/>
          <p:nvPr/>
        </p:nvSpPr>
        <p:spPr>
          <a:xfrm>
            <a:off x="1637953" y="14992004"/>
            <a:ext cx="11440533" cy="6801862"/>
          </a:xfrm>
          <a:prstGeom prst="rect">
            <a:avLst/>
          </a:prstGeom>
          <a:noFill/>
        </p:spPr>
        <p:txBody>
          <a:bodyPr wrap="square" rtlCol="0">
            <a:spAutoFit/>
          </a:bodyPr>
          <a:lstStyle/>
          <a:p>
            <a:r>
              <a:rPr lang="en-AU" sz="2000" b="1" dirty="0"/>
              <a:t>Personality and Obesity</a:t>
            </a:r>
            <a:endParaRPr lang="en-AU" sz="2000" dirty="0"/>
          </a:p>
          <a:p>
            <a:pPr marL="285750" indent="-285750">
              <a:buFont typeface="Arial" panose="020B0604020202020204" pitchFamily="34" charset="0"/>
              <a:buChar char="•"/>
            </a:pPr>
            <a:r>
              <a:rPr lang="en-AU" sz="2000" dirty="0"/>
              <a:t>The five-factor model of personality consists of Neuroticism, Extroversion, Openness to experience, Agreeableness and Conscientiousness (Costa &amp; </a:t>
            </a:r>
            <a:r>
              <a:rPr lang="en-AU" sz="2000" dirty="0" smtClean="0"/>
              <a:t>McCrae, 1980)</a:t>
            </a:r>
            <a:endParaRPr lang="en-AU" sz="2000" dirty="0"/>
          </a:p>
          <a:p>
            <a:pPr marL="285750" indent="-285750">
              <a:buFont typeface="Arial" panose="020B0604020202020204" pitchFamily="34" charset="0"/>
              <a:buChar char="•"/>
            </a:pPr>
            <a:r>
              <a:rPr lang="en-AU" sz="2000" dirty="0" smtClean="0"/>
              <a:t>The </a:t>
            </a:r>
            <a:r>
              <a:rPr lang="en-AU" sz="2000" dirty="0"/>
              <a:t>traits within the Five-Factor Model (FFM) of Personality have been linked to health outcomes and behaviours across many studies (Friedman, 2008; Goodwin &amp; Friedman, 2006; Ozer &amp; Benet-</a:t>
            </a:r>
            <a:r>
              <a:rPr lang="en-AU" sz="2000" dirty="0" err="1"/>
              <a:t>Martínez</a:t>
            </a:r>
            <a:r>
              <a:rPr lang="en-AU" sz="2000" dirty="0"/>
              <a:t>, 2006</a:t>
            </a:r>
            <a:r>
              <a:rPr lang="en-AU" sz="2000" dirty="0" smtClean="0"/>
              <a:t>).</a:t>
            </a:r>
            <a:endParaRPr lang="en-AU" sz="2000" dirty="0"/>
          </a:p>
          <a:p>
            <a:pPr marL="285750" indent="-285750">
              <a:buFont typeface="Arial" panose="020B0604020202020204" pitchFamily="34" charset="0"/>
              <a:buChar char="•"/>
            </a:pPr>
            <a:r>
              <a:rPr lang="en-AU" sz="2000" dirty="0"/>
              <a:t>Personality traits are defined by cognitive, emotional, and behavioural patterns that likely contribute to unhealthy weight and difficulties with weight management (</a:t>
            </a:r>
            <a:r>
              <a:rPr lang="en-AU" sz="2000" dirty="0" err="1"/>
              <a:t>Sutin</a:t>
            </a:r>
            <a:r>
              <a:rPr lang="en-AU" sz="2000" dirty="0"/>
              <a:t>, </a:t>
            </a:r>
            <a:r>
              <a:rPr lang="en-AU" sz="2000" dirty="0" err="1"/>
              <a:t>Ferrucci</a:t>
            </a:r>
            <a:r>
              <a:rPr lang="en-AU" sz="2000" dirty="0"/>
              <a:t>, </a:t>
            </a:r>
            <a:r>
              <a:rPr lang="en-AU" sz="2000" dirty="0" err="1"/>
              <a:t>Zonderman</a:t>
            </a:r>
            <a:r>
              <a:rPr lang="en-AU" sz="2000" dirty="0"/>
              <a:t>, &amp; </a:t>
            </a:r>
            <a:r>
              <a:rPr lang="en-AU" sz="2000" dirty="0" err="1"/>
              <a:t>Terracciano</a:t>
            </a:r>
            <a:r>
              <a:rPr lang="en-AU" sz="2000" dirty="0"/>
              <a:t>, 2011</a:t>
            </a:r>
            <a:r>
              <a:rPr lang="en-AU" sz="2000" dirty="0" smtClean="0"/>
              <a:t>).</a:t>
            </a:r>
            <a:endParaRPr lang="en-AU" sz="2000" dirty="0"/>
          </a:p>
          <a:p>
            <a:pPr marL="285750" indent="-285750">
              <a:buFont typeface="Arial" panose="020B0604020202020204" pitchFamily="34" charset="0"/>
              <a:buChar char="•"/>
            </a:pPr>
            <a:r>
              <a:rPr lang="en-AU" sz="2000" dirty="0"/>
              <a:t>Personality traits contribute to health outcomes, such as obesity through their association with major controllable risk factors (</a:t>
            </a:r>
            <a:r>
              <a:rPr lang="en-AU" sz="2000" dirty="0" err="1"/>
              <a:t>Provencher</a:t>
            </a:r>
            <a:r>
              <a:rPr lang="en-AU" sz="2000" dirty="0"/>
              <a:t> et al, 2008; </a:t>
            </a:r>
            <a:r>
              <a:rPr lang="en-AU" sz="2000" dirty="0" err="1"/>
              <a:t>Sutin</a:t>
            </a:r>
            <a:r>
              <a:rPr lang="en-AU" sz="2000" dirty="0"/>
              <a:t>, </a:t>
            </a:r>
            <a:r>
              <a:rPr lang="en-AU" sz="2000" dirty="0" err="1"/>
              <a:t>Ferrucci</a:t>
            </a:r>
            <a:r>
              <a:rPr lang="en-AU" sz="2000" dirty="0"/>
              <a:t>, </a:t>
            </a:r>
            <a:r>
              <a:rPr lang="en-AU" sz="2000" dirty="0" err="1"/>
              <a:t>Zonderman</a:t>
            </a:r>
            <a:r>
              <a:rPr lang="en-AU" sz="2000" dirty="0"/>
              <a:t> &amp; </a:t>
            </a:r>
            <a:r>
              <a:rPr lang="en-AU" sz="2000" dirty="0" err="1"/>
              <a:t>Terracciano</a:t>
            </a:r>
            <a:r>
              <a:rPr lang="en-AU" sz="2000" dirty="0"/>
              <a:t>, 2011; </a:t>
            </a:r>
            <a:r>
              <a:rPr lang="en-AU" sz="2000" dirty="0" err="1"/>
              <a:t>Terracciano</a:t>
            </a:r>
            <a:r>
              <a:rPr lang="en-AU" sz="2000" dirty="0"/>
              <a:t> et al, 2009</a:t>
            </a:r>
            <a:r>
              <a:rPr lang="en-AU" sz="2000" dirty="0" smtClean="0"/>
              <a:t>).</a:t>
            </a:r>
            <a:endParaRPr lang="en-AU" sz="2000" dirty="0"/>
          </a:p>
          <a:p>
            <a:pPr marL="285750" indent="-285750">
              <a:buFont typeface="Arial" panose="020B0604020202020204" pitchFamily="34" charset="0"/>
              <a:buChar char="•"/>
            </a:pPr>
            <a:r>
              <a:rPr lang="en-AU" sz="2000" dirty="0"/>
              <a:t>Findings on the relationship between personality and weight loss are inconclusive and mixed (</a:t>
            </a:r>
            <a:r>
              <a:rPr lang="en-AU" sz="2000" dirty="0" err="1"/>
              <a:t>Elfhag</a:t>
            </a:r>
            <a:r>
              <a:rPr lang="en-AU" sz="2000" dirty="0"/>
              <a:t> &amp; </a:t>
            </a:r>
            <a:r>
              <a:rPr lang="en-AU" sz="2000" dirty="0" err="1"/>
              <a:t>Rössner</a:t>
            </a:r>
            <a:r>
              <a:rPr lang="en-AU" sz="2000" dirty="0"/>
              <a:t>, 2005; Van </a:t>
            </a:r>
            <a:r>
              <a:rPr lang="en-AU" sz="2000" dirty="0" err="1"/>
              <a:t>Hout</a:t>
            </a:r>
            <a:r>
              <a:rPr lang="en-AU" sz="2000" dirty="0"/>
              <a:t> et al., 2005).</a:t>
            </a:r>
          </a:p>
          <a:p>
            <a:pPr marL="285750" indent="-285750">
              <a:buFont typeface="Arial" panose="020B0604020202020204" pitchFamily="34" charset="0"/>
              <a:buChar char="•"/>
            </a:pPr>
            <a:r>
              <a:rPr lang="en-AU" sz="2000" dirty="0" smtClean="0"/>
              <a:t>A </a:t>
            </a:r>
            <a:r>
              <a:rPr lang="en-AU" sz="2000" dirty="0"/>
              <a:t>50 year longitudinal study of  how personality traits are associated with fluctuations in body mass index  revealed that participants higher on Neuroticism or Extraversion or lower on Conscientiousness had higher BMI and were more likely to go through cycles of gaining and losing weight throughout their lives (</a:t>
            </a:r>
            <a:r>
              <a:rPr lang="en-AU" sz="2000" dirty="0" err="1"/>
              <a:t>Sutin</a:t>
            </a:r>
            <a:r>
              <a:rPr lang="en-AU" sz="2000" dirty="0"/>
              <a:t> et al., 2011</a:t>
            </a:r>
            <a:r>
              <a:rPr lang="en-AU" sz="2000" dirty="0" smtClean="0"/>
              <a:t>).</a:t>
            </a:r>
            <a:endParaRPr lang="en-AU" sz="2000" dirty="0"/>
          </a:p>
          <a:p>
            <a:pPr marL="285750" indent="-285750">
              <a:buFont typeface="Arial" panose="020B0604020202020204" pitchFamily="34" charset="0"/>
              <a:buChar char="•"/>
            </a:pPr>
            <a:r>
              <a:rPr lang="en-AU" sz="2000" dirty="0"/>
              <a:t>The personality factor, neuroticism has been linked to successful weight loss (Munro, Bore, Munro &amp; Garg, 2008).</a:t>
            </a:r>
          </a:p>
          <a:p>
            <a:r>
              <a:rPr lang="en-AU" dirty="0"/>
              <a:t> </a:t>
            </a:r>
          </a:p>
          <a:p>
            <a:endParaRPr lang="en-AU" dirty="0"/>
          </a:p>
        </p:txBody>
      </p:sp>
      <p:sp>
        <p:nvSpPr>
          <p:cNvPr id="10" name="TextBox 9"/>
          <p:cNvSpPr txBox="1"/>
          <p:nvPr/>
        </p:nvSpPr>
        <p:spPr>
          <a:xfrm>
            <a:off x="1637954" y="21354527"/>
            <a:ext cx="11397342" cy="3416320"/>
          </a:xfrm>
          <a:prstGeom prst="rect">
            <a:avLst/>
          </a:prstGeom>
          <a:noFill/>
        </p:spPr>
        <p:txBody>
          <a:bodyPr wrap="square" rtlCol="0">
            <a:spAutoFit/>
          </a:bodyPr>
          <a:lstStyle/>
          <a:p>
            <a:r>
              <a:rPr lang="en-AU" sz="2000" b="1" dirty="0"/>
              <a:t>Bariatric surgery and </a:t>
            </a:r>
            <a:r>
              <a:rPr lang="en-AU" sz="2000" b="1" dirty="0" smtClean="0"/>
              <a:t>well-being</a:t>
            </a:r>
            <a:endParaRPr lang="en-AU" sz="2000" dirty="0"/>
          </a:p>
          <a:p>
            <a:pPr marL="285750" lvl="0" indent="-285750">
              <a:buFont typeface="Arial" panose="020B0604020202020204" pitchFamily="34" charset="0"/>
              <a:buChar char="•"/>
            </a:pPr>
            <a:r>
              <a:rPr lang="en-AU" sz="2000" dirty="0"/>
              <a:t>After Bariatric surgery most patients report a greater improvement in psychosocial functioning and quality of life (</a:t>
            </a:r>
            <a:r>
              <a:rPr lang="en-AU" sz="2000" dirty="0" err="1"/>
              <a:t>Laurino</a:t>
            </a:r>
            <a:r>
              <a:rPr lang="en-AU" sz="2000" dirty="0"/>
              <a:t> </a:t>
            </a:r>
            <a:r>
              <a:rPr lang="en-AU" sz="2000" dirty="0" err="1"/>
              <a:t>Neto</a:t>
            </a:r>
            <a:r>
              <a:rPr lang="en-AU" sz="2000" dirty="0"/>
              <a:t> &amp; </a:t>
            </a:r>
            <a:r>
              <a:rPr lang="en-AU" sz="2000" dirty="0" err="1"/>
              <a:t>Herbella</a:t>
            </a:r>
            <a:r>
              <a:rPr lang="en-AU" sz="2000" dirty="0"/>
              <a:t>, 2013). The benefits of this weight loss surgery have been recognised around the world, allowing for the dramatic increase in the demand for bariatric surgery. </a:t>
            </a:r>
          </a:p>
          <a:p>
            <a:pPr marL="285750" lvl="0" indent="-285750">
              <a:buFont typeface="Arial" panose="020B0604020202020204" pitchFamily="34" charset="0"/>
              <a:buChar char="•"/>
            </a:pPr>
            <a:r>
              <a:rPr lang="en-AU" sz="2000" dirty="0"/>
              <a:t>Improvements in well-being from baseline to post-surgery are reported regardless of type of surgery (Biter, van </a:t>
            </a:r>
            <a:r>
              <a:rPr lang="en-AU" sz="2000" dirty="0" err="1"/>
              <a:t>Buuren</a:t>
            </a:r>
            <a:r>
              <a:rPr lang="en-AU" sz="2000" dirty="0"/>
              <a:t>, </a:t>
            </a:r>
            <a:r>
              <a:rPr lang="en-AU" sz="2000" dirty="0" err="1"/>
              <a:t>Mannaerts</a:t>
            </a:r>
            <a:r>
              <a:rPr lang="en-AU" sz="2000" dirty="0"/>
              <a:t>, </a:t>
            </a:r>
            <a:r>
              <a:rPr lang="en-AU" sz="2000" dirty="0" err="1"/>
              <a:t>Apers</a:t>
            </a:r>
            <a:r>
              <a:rPr lang="en-AU" sz="2000" dirty="0"/>
              <a:t>,  </a:t>
            </a:r>
            <a:r>
              <a:rPr lang="en-AU" sz="2000" dirty="0" err="1"/>
              <a:t>Dunkelgrun</a:t>
            </a:r>
            <a:r>
              <a:rPr lang="en-AU" sz="2000" dirty="0"/>
              <a:t>,  &amp; </a:t>
            </a:r>
            <a:r>
              <a:rPr lang="en-AU" sz="2000" dirty="0" err="1"/>
              <a:t>Vijgen</a:t>
            </a:r>
            <a:r>
              <a:rPr lang="en-AU" sz="2000" dirty="0"/>
              <a:t>, 2017; Porta, </a:t>
            </a:r>
            <a:r>
              <a:rPr lang="en-AU" sz="2000" dirty="0" err="1"/>
              <a:t>Aiolfi</a:t>
            </a:r>
            <a:r>
              <a:rPr lang="en-AU" sz="2000" dirty="0"/>
              <a:t>,  </a:t>
            </a:r>
            <a:r>
              <a:rPr lang="en-AU" sz="2000" dirty="0" err="1"/>
              <a:t>Musolino</a:t>
            </a:r>
            <a:r>
              <a:rPr lang="en-AU" sz="2000" dirty="0"/>
              <a:t>, </a:t>
            </a:r>
            <a:r>
              <a:rPr lang="en-AU" sz="2000" dirty="0" err="1"/>
              <a:t>Antonini</a:t>
            </a:r>
            <a:r>
              <a:rPr lang="en-AU" sz="2000" dirty="0"/>
              <a:t>, Zappa, 2017). </a:t>
            </a:r>
          </a:p>
          <a:p>
            <a:pPr marL="285750" lvl="0" indent="-285750">
              <a:buFont typeface="Arial" panose="020B0604020202020204" pitchFamily="34" charset="0"/>
              <a:buChar char="•"/>
            </a:pPr>
            <a:r>
              <a:rPr lang="en-AU" sz="2000" dirty="0"/>
              <a:t>Percent weight loss is positively correlated with well-being at 24 months post bariatric surgery </a:t>
            </a:r>
            <a:r>
              <a:rPr lang="en-AU" sz="2000" dirty="0" err="1"/>
              <a:t>Monpellier</a:t>
            </a:r>
            <a:r>
              <a:rPr lang="en-AU" sz="2000" dirty="0"/>
              <a:t>, Antoniou, </a:t>
            </a:r>
            <a:r>
              <a:rPr lang="en-AU" sz="2000" dirty="0" err="1"/>
              <a:t>Aarts</a:t>
            </a:r>
            <a:r>
              <a:rPr lang="en-AU" sz="2000" dirty="0"/>
              <a:t>, Janssen &amp; Jansen, 2017).</a:t>
            </a:r>
          </a:p>
          <a:p>
            <a:pPr marL="285750" indent="-285750">
              <a:buFont typeface="Arial" panose="020B0604020202020204" pitchFamily="34" charset="0"/>
              <a:buChar char="•"/>
            </a:pPr>
            <a:endParaRPr lang="en-AU" dirty="0"/>
          </a:p>
          <a:p>
            <a:endParaRPr lang="en-AU" dirty="0"/>
          </a:p>
        </p:txBody>
      </p:sp>
      <p:sp>
        <p:nvSpPr>
          <p:cNvPr id="11" name="TextBox 10"/>
          <p:cNvSpPr txBox="1"/>
          <p:nvPr/>
        </p:nvSpPr>
        <p:spPr>
          <a:xfrm>
            <a:off x="1637955" y="24561124"/>
            <a:ext cx="11510947" cy="2492990"/>
          </a:xfrm>
          <a:prstGeom prst="rect">
            <a:avLst/>
          </a:prstGeom>
          <a:noFill/>
        </p:spPr>
        <p:txBody>
          <a:bodyPr wrap="square" rtlCol="0">
            <a:spAutoFit/>
          </a:bodyPr>
          <a:lstStyle/>
          <a:p>
            <a:r>
              <a:rPr lang="en-AU" sz="2000" b="1" dirty="0"/>
              <a:t>Method</a:t>
            </a:r>
          </a:p>
          <a:p>
            <a:r>
              <a:rPr lang="en-AU" sz="2000" b="1" dirty="0"/>
              <a:t>Participants</a:t>
            </a:r>
          </a:p>
          <a:p>
            <a:r>
              <a:rPr lang="en-AU" sz="2000" dirty="0"/>
              <a:t>The total sample consisted of 381 (359 females and 22 males) with an average age of 43.2 years. </a:t>
            </a:r>
            <a:r>
              <a:rPr lang="en-US" sz="2000" dirty="0"/>
              <a:t>Mean BMI change 12.12 (</a:t>
            </a:r>
            <a:r>
              <a:rPr lang="en-US" sz="2000" dirty="0" err="1"/>
              <a:t>sd</a:t>
            </a:r>
            <a:r>
              <a:rPr lang="en-US" sz="2000" dirty="0"/>
              <a:t>=6.61); Mean heaviest BMI=47 (</a:t>
            </a:r>
            <a:r>
              <a:rPr lang="en-US" sz="2000" dirty="0" err="1"/>
              <a:t>sd</a:t>
            </a:r>
            <a:r>
              <a:rPr lang="en-US" sz="2000" dirty="0"/>
              <a:t>=9.2); Mean current BMI=36 (</a:t>
            </a:r>
            <a:r>
              <a:rPr lang="en-US" sz="2000" dirty="0" err="1"/>
              <a:t>sd</a:t>
            </a:r>
            <a:r>
              <a:rPr lang="en-US" sz="2000" dirty="0"/>
              <a:t>=2.7). 42.8% had received the vertical sleeve, 11.4% gastric bypass and 8.5% the gastric band.</a:t>
            </a:r>
            <a:endParaRPr lang="en-AU" sz="2000" dirty="0"/>
          </a:p>
          <a:p>
            <a:r>
              <a:rPr lang="en-AU" sz="2000" dirty="0"/>
              <a:t> </a:t>
            </a:r>
          </a:p>
          <a:p>
            <a:r>
              <a:rPr lang="en-AU" dirty="0"/>
              <a:t> </a:t>
            </a:r>
            <a:endParaRPr lang="en-AU" b="1" dirty="0"/>
          </a:p>
          <a:p>
            <a:endParaRPr lang="en-AU" dirty="0"/>
          </a:p>
        </p:txBody>
      </p:sp>
      <p:sp>
        <p:nvSpPr>
          <p:cNvPr id="28" name="Rectangle 27"/>
          <p:cNvSpPr/>
          <p:nvPr/>
        </p:nvSpPr>
        <p:spPr>
          <a:xfrm>
            <a:off x="1498677" y="28467037"/>
            <a:ext cx="26103590" cy="88492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p:cNvSpPr txBox="1"/>
          <p:nvPr/>
        </p:nvSpPr>
        <p:spPr>
          <a:xfrm>
            <a:off x="13618030" y="15633923"/>
            <a:ext cx="4528178" cy="8340744"/>
          </a:xfrm>
          <a:prstGeom prst="rect">
            <a:avLst/>
          </a:prstGeom>
          <a:noFill/>
        </p:spPr>
        <p:txBody>
          <a:bodyPr wrap="none" rtlCol="0">
            <a:spAutoFit/>
          </a:bodyPr>
          <a:lstStyle/>
          <a:p>
            <a:r>
              <a:rPr lang="en-US" sz="2000" b="1" dirty="0"/>
              <a:t>Neuroticism</a:t>
            </a:r>
            <a:endParaRPr lang="en-AU" sz="2000" dirty="0"/>
          </a:p>
          <a:p>
            <a:r>
              <a:rPr lang="en-US" sz="2000" dirty="0"/>
              <a:t>I…</a:t>
            </a:r>
            <a:endParaRPr lang="en-AU" sz="2000" dirty="0"/>
          </a:p>
          <a:p>
            <a:r>
              <a:rPr lang="en-US" sz="2000" dirty="0"/>
              <a:t>Get stressed out easily.</a:t>
            </a:r>
            <a:endParaRPr lang="en-AU" sz="2000" dirty="0"/>
          </a:p>
          <a:p>
            <a:r>
              <a:rPr lang="en-US" sz="2000" dirty="0"/>
              <a:t>Am relaxed most of the time.</a:t>
            </a:r>
            <a:endParaRPr lang="en-AU" sz="2000" dirty="0"/>
          </a:p>
          <a:p>
            <a:r>
              <a:rPr lang="en-US" sz="2000" dirty="0"/>
              <a:t>Worry about things.</a:t>
            </a:r>
            <a:endParaRPr lang="en-AU" sz="2000" dirty="0"/>
          </a:p>
          <a:p>
            <a:r>
              <a:rPr lang="en-US" sz="2000" dirty="0"/>
              <a:t>Seldom feel blue.</a:t>
            </a:r>
            <a:endParaRPr lang="en-AU" sz="2000" dirty="0"/>
          </a:p>
          <a:p>
            <a:r>
              <a:rPr lang="en-US" sz="2000" dirty="0"/>
              <a:t>Am easily disturbed.</a:t>
            </a:r>
            <a:endParaRPr lang="en-AU" sz="2000" dirty="0"/>
          </a:p>
          <a:p>
            <a:r>
              <a:rPr lang="en-US" sz="2000" dirty="0"/>
              <a:t>Get upset easily.</a:t>
            </a:r>
            <a:endParaRPr lang="en-AU" sz="2000" dirty="0"/>
          </a:p>
          <a:p>
            <a:r>
              <a:rPr lang="en-US" sz="2000" dirty="0"/>
              <a:t>Change my mood a lot.</a:t>
            </a:r>
            <a:endParaRPr lang="en-AU" sz="2000" dirty="0"/>
          </a:p>
          <a:p>
            <a:r>
              <a:rPr lang="en-US" sz="2000" dirty="0"/>
              <a:t>Have frequent mood swings.</a:t>
            </a:r>
            <a:endParaRPr lang="en-AU" sz="2000" dirty="0"/>
          </a:p>
          <a:p>
            <a:r>
              <a:rPr lang="en-US" sz="2000" dirty="0"/>
              <a:t>Get irritated easily.</a:t>
            </a:r>
            <a:endParaRPr lang="en-AU" sz="2000" dirty="0"/>
          </a:p>
          <a:p>
            <a:r>
              <a:rPr lang="en-US" sz="2000" dirty="0"/>
              <a:t>Often feel blue.</a:t>
            </a:r>
            <a:endParaRPr lang="en-AU" sz="2000" dirty="0"/>
          </a:p>
          <a:p>
            <a:r>
              <a:rPr lang="en-US" sz="2000" dirty="0"/>
              <a:t> </a:t>
            </a:r>
            <a:endParaRPr lang="en-AU" sz="2000" dirty="0"/>
          </a:p>
          <a:p>
            <a:r>
              <a:rPr lang="en-US" sz="2000" b="1" dirty="0"/>
              <a:t>Extraversion </a:t>
            </a:r>
            <a:endParaRPr lang="en-AU" sz="2000" dirty="0"/>
          </a:p>
          <a:p>
            <a:r>
              <a:rPr lang="en-US" sz="2000" dirty="0"/>
              <a:t>I…</a:t>
            </a:r>
            <a:endParaRPr lang="en-AU" sz="2000" dirty="0"/>
          </a:p>
          <a:p>
            <a:r>
              <a:rPr lang="en-US" sz="2000" dirty="0"/>
              <a:t>Am quite around strangers.</a:t>
            </a:r>
            <a:endParaRPr lang="en-AU" sz="2000" dirty="0"/>
          </a:p>
          <a:p>
            <a:r>
              <a:rPr lang="en-US" sz="2000" dirty="0"/>
              <a:t>Don’t mind being the center of attention.</a:t>
            </a:r>
            <a:endParaRPr lang="en-AU" sz="2000" dirty="0"/>
          </a:p>
          <a:p>
            <a:r>
              <a:rPr lang="en-US" sz="2000" dirty="0"/>
              <a:t>Don’t like to draw attention to myself.</a:t>
            </a:r>
            <a:endParaRPr lang="en-AU" sz="2000" dirty="0"/>
          </a:p>
          <a:p>
            <a:r>
              <a:rPr lang="en-US" sz="2000" dirty="0"/>
              <a:t>Talk to a lot of different people at parties.</a:t>
            </a:r>
            <a:endParaRPr lang="en-AU" sz="2000" dirty="0"/>
          </a:p>
          <a:p>
            <a:r>
              <a:rPr lang="en-US" sz="2000" dirty="0"/>
              <a:t>Have little to say.</a:t>
            </a:r>
            <a:endParaRPr lang="en-AU" sz="2000" dirty="0"/>
          </a:p>
          <a:p>
            <a:r>
              <a:rPr lang="en-US" sz="2000" dirty="0"/>
              <a:t>Start conversations.</a:t>
            </a:r>
            <a:endParaRPr lang="en-AU" sz="2000" dirty="0"/>
          </a:p>
          <a:p>
            <a:r>
              <a:rPr lang="en-US" sz="2000" dirty="0"/>
              <a:t>Keep in the background.</a:t>
            </a:r>
            <a:endParaRPr lang="en-AU" sz="2000" dirty="0"/>
          </a:p>
          <a:p>
            <a:r>
              <a:rPr lang="en-US" sz="2000" dirty="0"/>
              <a:t>Feel comfortable around people.</a:t>
            </a:r>
            <a:endParaRPr lang="en-AU" sz="2000" dirty="0"/>
          </a:p>
          <a:p>
            <a:r>
              <a:rPr lang="en-US" sz="2000" dirty="0"/>
              <a:t>Don’t talk a lot.</a:t>
            </a:r>
            <a:endParaRPr lang="en-AU" sz="2000" dirty="0"/>
          </a:p>
          <a:p>
            <a:r>
              <a:rPr lang="en-US" sz="2000" dirty="0"/>
              <a:t>Am the life of the party</a:t>
            </a:r>
            <a:r>
              <a:rPr lang="en-US" sz="2000" dirty="0" smtClean="0"/>
              <a:t>.</a:t>
            </a:r>
            <a:endParaRPr lang="en-AU" sz="2000" dirty="0"/>
          </a:p>
          <a:p>
            <a:r>
              <a:rPr lang="en-US" dirty="0"/>
              <a:t> </a:t>
            </a:r>
            <a:endParaRPr lang="en-AU" dirty="0"/>
          </a:p>
          <a:p>
            <a:endParaRPr lang="en-AU" dirty="0"/>
          </a:p>
        </p:txBody>
      </p:sp>
      <p:sp>
        <p:nvSpPr>
          <p:cNvPr id="13" name="TextBox 12"/>
          <p:cNvSpPr txBox="1"/>
          <p:nvPr/>
        </p:nvSpPr>
        <p:spPr>
          <a:xfrm>
            <a:off x="1637956" y="26418168"/>
            <a:ext cx="25656896" cy="2215991"/>
          </a:xfrm>
          <a:prstGeom prst="rect">
            <a:avLst/>
          </a:prstGeom>
          <a:noFill/>
        </p:spPr>
        <p:txBody>
          <a:bodyPr wrap="square" rtlCol="0">
            <a:spAutoFit/>
          </a:bodyPr>
          <a:lstStyle/>
          <a:p>
            <a:r>
              <a:rPr lang="en-AU" sz="2000" b="1" i="1" dirty="0"/>
              <a:t>Orwell 97 </a:t>
            </a:r>
            <a:r>
              <a:rPr lang="en-AU" sz="2000" i="1" dirty="0"/>
              <a:t>- </a:t>
            </a:r>
            <a:r>
              <a:rPr lang="en-AU" sz="2000" dirty="0"/>
              <a:t>The Obesity Related Well-Being scale  is a self-reported measure of obesity-related Quality of Life. The questionnaire considers both the intensity and subjective relevance of physical and psychosocial distress (</a:t>
            </a:r>
            <a:r>
              <a:rPr lang="en-AU" sz="2000" dirty="0" err="1"/>
              <a:t>Mannucci</a:t>
            </a:r>
            <a:r>
              <a:rPr lang="en-AU" sz="2000" dirty="0"/>
              <a:t> et al.,1999). There are 18 questions consisting of two parts. It uses a 4-point Likert scale ranging from not at all (0) to much (3). Quality of life is determined by the participants’ response to questions that determine occurrence of the symptoms (</a:t>
            </a:r>
            <a:r>
              <a:rPr lang="en-AU" sz="2000" dirty="0" err="1"/>
              <a:t>O:occurrence</a:t>
            </a:r>
            <a:r>
              <a:rPr lang="en-AU" sz="2000" dirty="0"/>
              <a:t>) and the relevance of said symptoms on their lives (</a:t>
            </a:r>
            <a:r>
              <a:rPr lang="en-AU" sz="2000" dirty="0" err="1"/>
              <a:t>R:relevance</a:t>
            </a:r>
            <a:r>
              <a:rPr lang="en-AU" sz="2000" dirty="0"/>
              <a:t>).  The sum of these responses, occurrence and relevance, provides a score on the ORWELL 97 scale, the higher the result the lower the quality of life (</a:t>
            </a:r>
            <a:r>
              <a:rPr lang="en-AU" sz="2000" dirty="0" err="1"/>
              <a:t>Mannucci</a:t>
            </a:r>
            <a:r>
              <a:rPr lang="en-AU" sz="2000" dirty="0"/>
              <a:t> et al.,1999). </a:t>
            </a:r>
          </a:p>
          <a:p>
            <a:r>
              <a:rPr lang="en-AU" sz="2000" i="1" dirty="0"/>
              <a:t>Sample item</a:t>
            </a:r>
            <a:endParaRPr lang="en-AU" sz="2000" dirty="0"/>
          </a:p>
          <a:p>
            <a:r>
              <a:rPr lang="en-US" sz="2000" dirty="0"/>
              <a:t>R: Do you have a negative opinion of yourself?</a:t>
            </a:r>
            <a:endParaRPr lang="en-AU" sz="2000" dirty="0"/>
          </a:p>
          <a:p>
            <a:r>
              <a:rPr lang="en-US" sz="2000" dirty="0"/>
              <a:t>O: Does being overweight interfere with your opinion of yourself?</a:t>
            </a:r>
            <a:endParaRPr lang="en-AU" sz="2000" dirty="0"/>
          </a:p>
          <a:p>
            <a:endParaRPr lang="en-AU" dirty="0"/>
          </a:p>
        </p:txBody>
      </p:sp>
      <p:sp>
        <p:nvSpPr>
          <p:cNvPr id="20" name="TextBox 19"/>
          <p:cNvSpPr txBox="1"/>
          <p:nvPr/>
        </p:nvSpPr>
        <p:spPr>
          <a:xfrm>
            <a:off x="1736928" y="28761514"/>
            <a:ext cx="10614860" cy="1600438"/>
          </a:xfrm>
          <a:prstGeom prst="rect">
            <a:avLst/>
          </a:prstGeom>
          <a:noFill/>
        </p:spPr>
        <p:txBody>
          <a:bodyPr wrap="square" rtlCol="0">
            <a:spAutoFit/>
          </a:bodyPr>
          <a:lstStyle/>
          <a:p>
            <a:r>
              <a:rPr lang="en-AU" sz="2000" b="1" dirty="0"/>
              <a:t>Results </a:t>
            </a:r>
          </a:p>
          <a:p>
            <a:r>
              <a:rPr lang="en-AU" sz="2000" dirty="0"/>
              <a:t>Table 1</a:t>
            </a:r>
          </a:p>
          <a:p>
            <a:r>
              <a:rPr lang="en-AU" sz="2000" i="1" dirty="0"/>
              <a:t>Mean differences on well-being (Orwell 97) for those low versus high on Neuroticism and Extraversion</a:t>
            </a:r>
            <a:endParaRPr lang="en-AU" sz="2000" dirty="0"/>
          </a:p>
          <a:p>
            <a:endParaRPr lang="en-AU" dirty="0"/>
          </a:p>
        </p:txBody>
      </p:sp>
      <p:graphicFrame>
        <p:nvGraphicFramePr>
          <p:cNvPr id="22" name="Table 21"/>
          <p:cNvGraphicFramePr>
            <a:graphicFrameLocks noGrp="1"/>
          </p:cNvGraphicFramePr>
          <p:nvPr>
            <p:extLst>
              <p:ext uri="{D42A27DB-BD31-4B8C-83A1-F6EECF244321}">
                <p14:modId xmlns:p14="http://schemas.microsoft.com/office/powerpoint/2010/main" val="3050391001"/>
              </p:ext>
            </p:extLst>
          </p:nvPr>
        </p:nvGraphicFramePr>
        <p:xfrm>
          <a:off x="1992086" y="30168038"/>
          <a:ext cx="11256720" cy="6022950"/>
        </p:xfrm>
        <a:graphic>
          <a:graphicData uri="http://schemas.openxmlformats.org/drawingml/2006/table">
            <a:tbl>
              <a:tblPr firstRow="1" firstCol="1" bandRow="1">
                <a:tableStyleId>{5C22544A-7EE6-4342-B048-85BDC9FD1C3A}</a:tableStyleId>
              </a:tblPr>
              <a:tblGrid>
                <a:gridCol w="2250826">
                  <a:extLst>
                    <a:ext uri="{9D8B030D-6E8A-4147-A177-3AD203B41FA5}">
                      <a16:colId xmlns="" xmlns:a16="http://schemas.microsoft.com/office/drawing/2014/main" val="664092743"/>
                    </a:ext>
                  </a:extLst>
                </a:gridCol>
                <a:gridCol w="2250826">
                  <a:extLst>
                    <a:ext uri="{9D8B030D-6E8A-4147-A177-3AD203B41FA5}">
                      <a16:colId xmlns="" xmlns:a16="http://schemas.microsoft.com/office/drawing/2014/main" val="1581926579"/>
                    </a:ext>
                  </a:extLst>
                </a:gridCol>
                <a:gridCol w="2250826">
                  <a:extLst>
                    <a:ext uri="{9D8B030D-6E8A-4147-A177-3AD203B41FA5}">
                      <a16:colId xmlns="" xmlns:a16="http://schemas.microsoft.com/office/drawing/2014/main" val="3873479423"/>
                    </a:ext>
                  </a:extLst>
                </a:gridCol>
                <a:gridCol w="2252121">
                  <a:extLst>
                    <a:ext uri="{9D8B030D-6E8A-4147-A177-3AD203B41FA5}">
                      <a16:colId xmlns="" xmlns:a16="http://schemas.microsoft.com/office/drawing/2014/main" val="3960743376"/>
                    </a:ext>
                  </a:extLst>
                </a:gridCol>
                <a:gridCol w="2252121">
                  <a:extLst>
                    <a:ext uri="{9D8B030D-6E8A-4147-A177-3AD203B41FA5}">
                      <a16:colId xmlns="" xmlns:a16="http://schemas.microsoft.com/office/drawing/2014/main" val="321675120"/>
                    </a:ext>
                  </a:extLst>
                </a:gridCol>
              </a:tblGrid>
              <a:tr h="1003825">
                <a:tc>
                  <a:txBody>
                    <a:bodyPr/>
                    <a:lstStyle/>
                    <a:p>
                      <a:pPr>
                        <a:lnSpc>
                          <a:spcPct val="200000"/>
                        </a:lnSpc>
                        <a:spcAft>
                          <a:spcPts val="0"/>
                        </a:spcAft>
                      </a:pPr>
                      <a:r>
                        <a:rPr lang="en-AU" sz="1700">
                          <a:effectLst/>
                        </a:rPr>
                        <a:t>Neuroticism</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M</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SD</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t-test</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p</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extLst>
                  <a:ext uri="{0D108BD9-81ED-4DB2-BD59-A6C34878D82A}">
                    <a16:rowId xmlns="" xmlns:a16="http://schemas.microsoft.com/office/drawing/2014/main" val="4172161022"/>
                  </a:ext>
                </a:extLst>
              </a:tr>
              <a:tr h="1003825">
                <a:tc>
                  <a:txBody>
                    <a:bodyPr/>
                    <a:lstStyle/>
                    <a:p>
                      <a:pPr algn="ctr">
                        <a:lnSpc>
                          <a:spcPct val="200000"/>
                        </a:lnSpc>
                        <a:spcAft>
                          <a:spcPts val="0"/>
                        </a:spcAft>
                      </a:pPr>
                      <a:r>
                        <a:rPr lang="en-AU" sz="1700">
                          <a:effectLst/>
                        </a:rPr>
                        <a:t>Low</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55.9</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17.56</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t</a:t>
                      </a:r>
                      <a:r>
                        <a:rPr lang="en-AU" sz="1700" baseline="-25000">
                          <a:effectLst/>
                        </a:rPr>
                        <a:t>(286)</a:t>
                      </a:r>
                      <a:r>
                        <a:rPr lang="en-AU" sz="1700">
                          <a:effectLst/>
                        </a:rPr>
                        <a:t>=6.39</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0.00</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extLst>
                  <a:ext uri="{0D108BD9-81ED-4DB2-BD59-A6C34878D82A}">
                    <a16:rowId xmlns="" xmlns:a16="http://schemas.microsoft.com/office/drawing/2014/main" val="3551704011"/>
                  </a:ext>
                </a:extLst>
              </a:tr>
              <a:tr h="1003825">
                <a:tc>
                  <a:txBody>
                    <a:bodyPr/>
                    <a:lstStyle/>
                    <a:p>
                      <a:pPr algn="ctr">
                        <a:lnSpc>
                          <a:spcPct val="200000"/>
                        </a:lnSpc>
                        <a:spcAft>
                          <a:spcPts val="0"/>
                        </a:spcAft>
                      </a:pPr>
                      <a:r>
                        <a:rPr lang="en-AU" sz="1700">
                          <a:effectLst/>
                        </a:rPr>
                        <a:t>High</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39.3</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12.7</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 </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dirty="0">
                          <a:effectLst/>
                        </a:rPr>
                        <a:t> </a:t>
                      </a:r>
                      <a:endParaRPr lang="en-AU"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extLst>
                  <a:ext uri="{0D108BD9-81ED-4DB2-BD59-A6C34878D82A}">
                    <a16:rowId xmlns="" xmlns:a16="http://schemas.microsoft.com/office/drawing/2014/main" val="430825885"/>
                  </a:ext>
                </a:extLst>
              </a:tr>
              <a:tr h="1003825">
                <a:tc>
                  <a:txBody>
                    <a:bodyPr/>
                    <a:lstStyle/>
                    <a:p>
                      <a:pPr>
                        <a:lnSpc>
                          <a:spcPct val="200000"/>
                        </a:lnSpc>
                        <a:spcAft>
                          <a:spcPts val="0"/>
                        </a:spcAft>
                      </a:pPr>
                      <a:r>
                        <a:rPr lang="en-AU" sz="1700">
                          <a:effectLst/>
                        </a:rPr>
                        <a:t>Extraversion</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 </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 </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 </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 </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extLst>
                  <a:ext uri="{0D108BD9-81ED-4DB2-BD59-A6C34878D82A}">
                    <a16:rowId xmlns="" xmlns:a16="http://schemas.microsoft.com/office/drawing/2014/main" val="1098947235"/>
                  </a:ext>
                </a:extLst>
              </a:tr>
              <a:tr h="1003825">
                <a:tc>
                  <a:txBody>
                    <a:bodyPr/>
                    <a:lstStyle/>
                    <a:p>
                      <a:pPr algn="ctr">
                        <a:lnSpc>
                          <a:spcPct val="200000"/>
                        </a:lnSpc>
                        <a:spcAft>
                          <a:spcPts val="0"/>
                        </a:spcAft>
                      </a:pPr>
                      <a:r>
                        <a:rPr lang="en-AU" sz="1700">
                          <a:effectLst/>
                        </a:rPr>
                        <a:t>Low</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53.8</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18.2</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T</a:t>
                      </a:r>
                      <a:r>
                        <a:rPr lang="en-AU" sz="1700" baseline="-25000">
                          <a:effectLst/>
                        </a:rPr>
                        <a:t>(287)</a:t>
                      </a:r>
                      <a:r>
                        <a:rPr lang="en-AU" sz="1700">
                          <a:effectLst/>
                        </a:rPr>
                        <a:t>=1.68</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ns</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extLst>
                  <a:ext uri="{0D108BD9-81ED-4DB2-BD59-A6C34878D82A}">
                    <a16:rowId xmlns="" xmlns:a16="http://schemas.microsoft.com/office/drawing/2014/main" val="2750826793"/>
                  </a:ext>
                </a:extLst>
              </a:tr>
              <a:tr h="1003825">
                <a:tc>
                  <a:txBody>
                    <a:bodyPr/>
                    <a:lstStyle/>
                    <a:p>
                      <a:pPr algn="ctr">
                        <a:lnSpc>
                          <a:spcPct val="200000"/>
                        </a:lnSpc>
                        <a:spcAft>
                          <a:spcPts val="0"/>
                        </a:spcAft>
                      </a:pPr>
                      <a:r>
                        <a:rPr lang="en-AU" sz="1700">
                          <a:effectLst/>
                        </a:rPr>
                        <a:t>High</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49.3</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dirty="0">
                          <a:effectLst/>
                        </a:rPr>
                        <a:t>16.2</a:t>
                      </a:r>
                      <a:endParaRPr lang="en-AU"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a:effectLst/>
                        </a:rPr>
                        <a:t> </a:t>
                      </a:r>
                      <a:endParaRPr lang="en-AU" sz="170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tc>
                  <a:txBody>
                    <a:bodyPr/>
                    <a:lstStyle/>
                    <a:p>
                      <a:pPr>
                        <a:lnSpc>
                          <a:spcPct val="200000"/>
                        </a:lnSpc>
                        <a:spcAft>
                          <a:spcPts val="0"/>
                        </a:spcAft>
                      </a:pPr>
                      <a:r>
                        <a:rPr lang="en-AU" sz="1700" dirty="0">
                          <a:effectLst/>
                        </a:rPr>
                        <a:t> </a:t>
                      </a:r>
                      <a:endParaRPr lang="en-AU"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98857" marR="98857" marT="0" marB="0"/>
                </a:tc>
                <a:extLst>
                  <a:ext uri="{0D108BD9-81ED-4DB2-BD59-A6C34878D82A}">
                    <a16:rowId xmlns="" xmlns:a16="http://schemas.microsoft.com/office/drawing/2014/main" val="3902675392"/>
                  </a:ext>
                </a:extLst>
              </a:tr>
            </a:tbl>
          </a:graphicData>
        </a:graphic>
      </p:graphicFrame>
      <p:sp>
        <p:nvSpPr>
          <p:cNvPr id="23" name="Rectangle 3"/>
          <p:cNvSpPr>
            <a:spLocks noChangeArrowheads="1"/>
          </p:cNvSpPr>
          <p:nvPr/>
        </p:nvSpPr>
        <p:spPr bwMode="auto">
          <a:xfrm>
            <a:off x="1992086" y="32663082"/>
            <a:ext cx="29303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24" name="TextBox 23"/>
          <p:cNvSpPr txBox="1"/>
          <p:nvPr/>
        </p:nvSpPr>
        <p:spPr>
          <a:xfrm>
            <a:off x="13392913" y="30483771"/>
            <a:ext cx="9680663" cy="2215991"/>
          </a:xfrm>
          <a:prstGeom prst="rect">
            <a:avLst/>
          </a:prstGeom>
          <a:noFill/>
        </p:spPr>
        <p:txBody>
          <a:bodyPr wrap="square" rtlCol="0">
            <a:spAutoFit/>
          </a:bodyPr>
          <a:lstStyle/>
          <a:p>
            <a:r>
              <a:rPr lang="en-AU" sz="2000" b="1" dirty="0"/>
              <a:t>Correlations</a:t>
            </a:r>
          </a:p>
          <a:p>
            <a:r>
              <a:rPr lang="en-AU" sz="2000" dirty="0"/>
              <a:t>A Pearson product-moment correlation coefficient was computed to assess the relationship between Neuroticism scores and Orwell97 scores. There was a negative moderate-significant correlation between the two variables, </a:t>
            </a:r>
            <a:r>
              <a:rPr lang="en-AU" sz="2000" i="1" dirty="0"/>
              <a:t>r= -.481, n=289, p=0.00. </a:t>
            </a:r>
            <a:r>
              <a:rPr lang="en-AU" sz="2000" dirty="0"/>
              <a:t>The</a:t>
            </a:r>
            <a:r>
              <a:rPr lang="en-AU" sz="2000" i="1" dirty="0"/>
              <a:t> </a:t>
            </a:r>
            <a:r>
              <a:rPr lang="en-AU" sz="2000" dirty="0"/>
              <a:t>relationship between extraversion scores and total Orwell97 scores </a:t>
            </a:r>
            <a:r>
              <a:rPr lang="en-AU" sz="2000"/>
              <a:t>was </a:t>
            </a:r>
            <a:r>
              <a:rPr lang="en-AU" sz="2000" smtClean="0"/>
              <a:t>negative</a:t>
            </a:r>
            <a:r>
              <a:rPr lang="en-AU" sz="2000" smtClean="0"/>
              <a:t> </a:t>
            </a:r>
            <a:r>
              <a:rPr lang="en-AU" sz="2000" dirty="0"/>
              <a:t>and weak, </a:t>
            </a:r>
            <a:r>
              <a:rPr lang="en-AU" sz="2000" i="1" dirty="0"/>
              <a:t>r(303)= -.181, n =289, p = 0.002</a:t>
            </a:r>
            <a:r>
              <a:rPr lang="en-AU" sz="2000" dirty="0"/>
              <a:t>.</a:t>
            </a:r>
          </a:p>
          <a:p>
            <a:endParaRPr lang="en-AU" dirty="0"/>
          </a:p>
        </p:txBody>
      </p:sp>
      <p:sp>
        <p:nvSpPr>
          <p:cNvPr id="25" name="TextBox 24"/>
          <p:cNvSpPr txBox="1"/>
          <p:nvPr/>
        </p:nvSpPr>
        <p:spPr>
          <a:xfrm>
            <a:off x="13412007" y="32568111"/>
            <a:ext cx="12279086" cy="4370427"/>
          </a:xfrm>
          <a:prstGeom prst="rect">
            <a:avLst/>
          </a:prstGeom>
          <a:noFill/>
        </p:spPr>
        <p:txBody>
          <a:bodyPr wrap="square" rtlCol="0">
            <a:spAutoFit/>
          </a:bodyPr>
          <a:lstStyle/>
          <a:p>
            <a:r>
              <a:rPr lang="en-AU" sz="2000" b="1" dirty="0"/>
              <a:t>Discussion</a:t>
            </a:r>
          </a:p>
          <a:p>
            <a:r>
              <a:rPr lang="en-AU" sz="2000" dirty="0"/>
              <a:t> </a:t>
            </a:r>
            <a:r>
              <a:rPr lang="en-AU" sz="2000" dirty="0" smtClean="0"/>
              <a:t>Participants </a:t>
            </a:r>
            <a:r>
              <a:rPr lang="en-AU" sz="2000" dirty="0"/>
              <a:t>who had surgery and exhibit extraversion traits were more likely to have a better quality of life as measured by the Orwell97. According to Costa and McCrae (1980) extroverted individuals are more adjusted, maintain broader social networks and are happier than people who fall into the other personality traits. Extroverted traits help contribute to the individuals’ positive enjoyment and satisfaction in all aspects of life (Costa &amp; McCrae, 1980).</a:t>
            </a:r>
          </a:p>
          <a:p>
            <a:pPr lvl="0"/>
            <a:r>
              <a:rPr lang="en-AU" sz="2000" dirty="0"/>
              <a:t>Those low on neuroticism had higher scores on the Orwell97 or lower well-being.</a:t>
            </a:r>
          </a:p>
          <a:p>
            <a:endParaRPr lang="en-AU" sz="2000" b="1" dirty="0" smtClean="0"/>
          </a:p>
          <a:p>
            <a:r>
              <a:rPr lang="en-AU" sz="2000" b="1" dirty="0" smtClean="0"/>
              <a:t>Conclusion</a:t>
            </a:r>
            <a:endParaRPr lang="en-AU" sz="2000" b="1" dirty="0"/>
          </a:p>
          <a:p>
            <a:pPr lvl="0"/>
            <a:r>
              <a:rPr lang="en-AU" sz="2000" dirty="0"/>
              <a:t>By understanding the relationship between personality, obesity related quality of life, and weight loss, bariatric surgery intervention programs can be designed and implemented to suit different personality types to help maintain weight loss. More research is needed in this area to help determine whether personality traits can be used as an indicator of individuals’ success after bariatric surgery.</a:t>
            </a:r>
          </a:p>
          <a:p>
            <a:endParaRPr lang="en-AU" dirty="0"/>
          </a:p>
        </p:txBody>
      </p:sp>
      <p:sp>
        <p:nvSpPr>
          <p:cNvPr id="5" name="Rectangle 4"/>
          <p:cNvSpPr/>
          <p:nvPr/>
        </p:nvSpPr>
        <p:spPr>
          <a:xfrm>
            <a:off x="307975" y="622992"/>
            <a:ext cx="28770943" cy="1938992"/>
          </a:xfrm>
          <a:prstGeom prst="rect">
            <a:avLst/>
          </a:prstGeom>
          <a:solidFill>
            <a:schemeClr val="bg1"/>
          </a:solidFill>
        </p:spPr>
        <p:txBody>
          <a:bodyPr wrap="square">
            <a:spAutoFit/>
          </a:bodyPr>
          <a:lstStyle/>
          <a:p>
            <a:pPr algn="ctr"/>
            <a:r>
              <a:rPr lang="en-AU" sz="6600" b="1" dirty="0" smtClean="0">
                <a:latin typeface="Times New Roman" panose="02020603050405020304" pitchFamily="18" charset="0"/>
                <a:ea typeface="Calibri" panose="020F0502020204030204" pitchFamily="34" charset="0"/>
              </a:rPr>
              <a:t>Personality, Weight </a:t>
            </a:r>
            <a:r>
              <a:rPr lang="en-AU" sz="6600" b="1" dirty="0">
                <a:latin typeface="Times New Roman" panose="02020603050405020304" pitchFamily="18" charset="0"/>
                <a:ea typeface="Calibri" panose="020F0502020204030204" pitchFamily="34" charset="0"/>
              </a:rPr>
              <a:t>L</a:t>
            </a:r>
            <a:r>
              <a:rPr lang="en-AU" sz="6600" b="1" dirty="0" smtClean="0">
                <a:latin typeface="Times New Roman" panose="02020603050405020304" pitchFamily="18" charset="0"/>
                <a:ea typeface="Calibri" panose="020F0502020204030204" pitchFamily="34" charset="0"/>
              </a:rPr>
              <a:t>oss </a:t>
            </a:r>
            <a:r>
              <a:rPr lang="en-AU" sz="6600" b="1" dirty="0">
                <a:latin typeface="Times New Roman" panose="02020603050405020304" pitchFamily="18" charset="0"/>
                <a:ea typeface="Calibri" panose="020F0502020204030204" pitchFamily="34" charset="0"/>
              </a:rPr>
              <a:t>and </a:t>
            </a:r>
            <a:r>
              <a:rPr lang="en-AU" sz="6600" b="1" dirty="0" smtClean="0">
                <a:latin typeface="Times New Roman" panose="02020603050405020304" pitchFamily="18" charset="0"/>
                <a:ea typeface="Calibri" panose="020F0502020204030204" pitchFamily="34" charset="0"/>
              </a:rPr>
              <a:t>Obesity Related Wellbeing Post Bariatric Surgery</a:t>
            </a:r>
          </a:p>
          <a:p>
            <a:pPr algn="ctr"/>
            <a:r>
              <a:rPr lang="en-US" sz="4000" b="1" dirty="0" smtClean="0">
                <a:latin typeface="Times New Roman" panose="02020603050405020304" pitchFamily="18" charset="0"/>
                <a:ea typeface="Calibri" panose="020F0502020204030204" pitchFamily="34" charset="0"/>
              </a:rPr>
              <a:t>Marie L. </a:t>
            </a:r>
            <a:r>
              <a:rPr lang="en-US" sz="4000" b="1" dirty="0" err="1" smtClean="0">
                <a:latin typeface="Times New Roman" panose="02020603050405020304" pitchFamily="18" charset="0"/>
                <a:ea typeface="Calibri" panose="020F0502020204030204" pitchFamily="34" charset="0"/>
              </a:rPr>
              <a:t>Caltabiano</a:t>
            </a:r>
            <a:r>
              <a:rPr lang="en-US" sz="4000" b="1" dirty="0" smtClean="0">
                <a:latin typeface="Times New Roman" panose="02020603050405020304" pitchFamily="18" charset="0"/>
                <a:ea typeface="Calibri" panose="020F0502020204030204" pitchFamily="34" charset="0"/>
              </a:rPr>
              <a:t> &amp; Madeline Martin</a:t>
            </a:r>
            <a:endParaRPr lang="en-AU" sz="4000" b="1" dirty="0" smtClean="0">
              <a:latin typeface="Times New Roman" panose="02020603050405020304" pitchFamily="18" charset="0"/>
              <a:ea typeface="Calibri" panose="020F0502020204030204" pitchFamily="34" charset="0"/>
            </a:endParaRPr>
          </a:p>
          <a:p>
            <a:pPr algn="ctr"/>
            <a:endParaRPr lang="en-AU" sz="1400" dirty="0"/>
          </a:p>
        </p:txBody>
      </p:sp>
      <p:pic>
        <p:nvPicPr>
          <p:cNvPr id="26" name="Picture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117086" y="15600808"/>
            <a:ext cx="6858182" cy="6677351"/>
          </a:xfrm>
          <a:prstGeom prst="rect">
            <a:avLst/>
          </a:prstGeom>
        </p:spPr>
      </p:pic>
      <p:sp>
        <p:nvSpPr>
          <p:cNvPr id="27" name="TextBox 26"/>
          <p:cNvSpPr txBox="1"/>
          <p:nvPr/>
        </p:nvSpPr>
        <p:spPr>
          <a:xfrm flipH="1">
            <a:off x="13484539" y="28966953"/>
            <a:ext cx="10494364" cy="1323439"/>
          </a:xfrm>
          <a:prstGeom prst="rect">
            <a:avLst/>
          </a:prstGeom>
          <a:noFill/>
        </p:spPr>
        <p:txBody>
          <a:bodyPr wrap="square" rtlCol="0">
            <a:spAutoFit/>
          </a:bodyPr>
          <a:lstStyle/>
          <a:p>
            <a:r>
              <a:rPr lang="en-US" sz="2000" dirty="0" smtClean="0"/>
              <a:t>There were no significant differences between those low versus high on neuroticism or extraversion, on BMI change. </a:t>
            </a:r>
          </a:p>
          <a:p>
            <a:r>
              <a:rPr lang="en-US" sz="2000" dirty="0" smtClean="0"/>
              <a:t> Those electing bariatric surgery did not differ from those who did not have surgery on either neuroticism or extraversion.</a:t>
            </a:r>
            <a:endParaRPr lang="en-AU" sz="2000" dirty="0"/>
          </a:p>
        </p:txBody>
      </p:sp>
      <p:sp>
        <p:nvSpPr>
          <p:cNvPr id="29" name="AutoShape 5" descr="Image result for james cook university cres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30" name="Picture 2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711622" y="5538965"/>
            <a:ext cx="3293104" cy="2019753"/>
          </a:xfrm>
          <a:prstGeom prst="rect">
            <a:avLst/>
          </a:prstGeom>
        </p:spPr>
      </p:pic>
      <p:sp>
        <p:nvSpPr>
          <p:cNvPr id="31" name="TextBox 30"/>
          <p:cNvSpPr txBox="1"/>
          <p:nvPr/>
        </p:nvSpPr>
        <p:spPr>
          <a:xfrm>
            <a:off x="13618030" y="24298357"/>
            <a:ext cx="11867040" cy="2215991"/>
          </a:xfrm>
          <a:prstGeom prst="rect">
            <a:avLst/>
          </a:prstGeom>
          <a:noFill/>
        </p:spPr>
        <p:txBody>
          <a:bodyPr wrap="square" rtlCol="0">
            <a:spAutoFit/>
          </a:bodyPr>
          <a:lstStyle/>
          <a:p>
            <a:r>
              <a:rPr lang="en-AU" sz="2000" b="1" dirty="0"/>
              <a:t>Measures</a:t>
            </a:r>
          </a:p>
          <a:p>
            <a:r>
              <a:rPr lang="en-AU" sz="2000" b="1" i="1" dirty="0"/>
              <a:t>International Personality Item Pool (IPIP)</a:t>
            </a:r>
            <a:r>
              <a:rPr lang="en-AU" sz="2000" i="1" dirty="0"/>
              <a:t> </a:t>
            </a:r>
            <a:r>
              <a:rPr lang="en-AU" sz="2000" dirty="0"/>
              <a:t>is a measure of the Five-Factor Model (Goldberg et al., 2006). The scale consists of 50 items on a five point Likert scale ranging from Very Inaccurate (1) to Very Accurate (5). The domains show a high correlation (0.85 – 0.92) to Costa and McCrae’s (1992) the revised NEO personality inventory (NERO-PI-R) (Buchanan, Johnson &amp; Goldberg, 2005). The current study found an acceptable </a:t>
            </a:r>
            <a:r>
              <a:rPr lang="en-AU" sz="2000" dirty="0" err="1"/>
              <a:t>Cronbrach’s</a:t>
            </a:r>
            <a:r>
              <a:rPr lang="en-AU" sz="2000" dirty="0"/>
              <a:t> Alpha level ranging from 0.75 to 0.88.</a:t>
            </a:r>
          </a:p>
          <a:p>
            <a:endParaRPr lang="en-AU" dirty="0"/>
          </a:p>
        </p:txBody>
      </p:sp>
      <p:sp>
        <p:nvSpPr>
          <p:cNvPr id="32" name="TextBox 31"/>
          <p:cNvSpPr txBox="1"/>
          <p:nvPr/>
        </p:nvSpPr>
        <p:spPr>
          <a:xfrm>
            <a:off x="13364987" y="42113421"/>
            <a:ext cx="2370970" cy="369332"/>
          </a:xfrm>
          <a:prstGeom prst="rect">
            <a:avLst/>
          </a:prstGeom>
          <a:noFill/>
        </p:spPr>
        <p:txBody>
          <a:bodyPr wrap="none" rtlCol="0">
            <a:spAutoFit/>
          </a:bodyPr>
          <a:lstStyle/>
          <a:p>
            <a:r>
              <a:rPr lang="en-US" dirty="0" smtClean="0"/>
              <a:t>Ristanto Poster Designs</a:t>
            </a:r>
            <a:endParaRPr lang="en-AU" dirty="0"/>
          </a:p>
        </p:txBody>
      </p:sp>
    </p:spTree>
    <p:extLst>
      <p:ext uri="{BB962C8B-B14F-4D97-AF65-F5344CB8AC3E}">
        <p14:creationId xmlns:p14="http://schemas.microsoft.com/office/powerpoint/2010/main" val="41692324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TotalTime>
  <Words>2039</Words>
  <Application>Microsoft Macintosh PowerPoint</Application>
  <PresentationFormat>Custom</PresentationFormat>
  <Paragraphs>119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James Cook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Ristanto</dc:creator>
  <cp:lastModifiedBy>Marie Caltabiano</cp:lastModifiedBy>
  <cp:revision>14</cp:revision>
  <dcterms:created xsi:type="dcterms:W3CDTF">2018-11-29T02:13:36Z</dcterms:created>
  <dcterms:modified xsi:type="dcterms:W3CDTF">2018-12-18T04:53:41Z</dcterms:modified>
</cp:coreProperties>
</file>