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0" r:id="rId4"/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A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20" y="-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88CF-6E11-498D-9E36-2A5462F5401F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2978-3210-43A1-BD68-13F1046B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629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88CF-6E11-498D-9E36-2A5462F5401F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2978-3210-43A1-BD68-13F1046B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415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88CF-6E11-498D-9E36-2A5462F5401F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2978-3210-43A1-BD68-13F1046B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216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88CF-6E11-498D-9E36-2A5462F5401F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2978-3210-43A1-BD68-13F1046B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566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88CF-6E11-498D-9E36-2A5462F5401F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2978-3210-43A1-BD68-13F1046B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796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88CF-6E11-498D-9E36-2A5462F5401F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2978-3210-43A1-BD68-13F1046B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623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88CF-6E11-498D-9E36-2A5462F5401F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2978-3210-43A1-BD68-13F1046B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765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88CF-6E11-498D-9E36-2A5462F5401F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2978-3210-43A1-BD68-13F1046B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013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88CF-6E11-498D-9E36-2A5462F5401F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2978-3210-43A1-BD68-13F1046B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43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88CF-6E11-498D-9E36-2A5462F5401F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2978-3210-43A1-BD68-13F1046B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135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F88CF-6E11-498D-9E36-2A5462F5401F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2978-3210-43A1-BD68-13F1046B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88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F88CF-6E11-498D-9E36-2A5462F5401F}" type="datetimeFigureOut">
              <a:rPr lang="en-AU" smtClean="0"/>
              <a:t>24/05/2018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2978-3210-43A1-BD68-13F1046BC53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01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19" y="1822450"/>
            <a:ext cx="11668125" cy="1319213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Psychological </a:t>
            </a:r>
            <a:r>
              <a:rPr lang="en-US" sz="4800" b="1" dirty="0" smtClean="0">
                <a:solidFill>
                  <a:schemeClr val="bg1"/>
                </a:solidFill>
              </a:rPr>
              <a:t>counseling </a:t>
            </a:r>
            <a:r>
              <a:rPr lang="en-US" sz="4800" b="1" dirty="0">
                <a:solidFill>
                  <a:schemeClr val="bg1"/>
                </a:solidFill>
              </a:rPr>
              <a:t>benefits well-being post bariatric </a:t>
            </a:r>
            <a:r>
              <a:rPr lang="en-US" sz="4800" b="1" dirty="0" smtClean="0">
                <a:solidFill>
                  <a:schemeClr val="bg1"/>
                </a:solidFill>
              </a:rPr>
              <a:t>surgery</a:t>
            </a:r>
            <a:endParaRPr lang="en-AU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3690" y="3124022"/>
            <a:ext cx="10077061" cy="2200955"/>
          </a:xfrm>
          <a:solidFill>
            <a:schemeClr val="bg1">
              <a:alpha val="43000"/>
            </a:schemeClr>
          </a:solidFill>
        </p:spPr>
        <p:txBody>
          <a:bodyPr>
            <a:noAutofit/>
          </a:bodyPr>
          <a:lstStyle/>
          <a:p>
            <a:r>
              <a:rPr lang="en-AU" sz="4400" b="1" dirty="0" smtClean="0">
                <a:solidFill>
                  <a:srgbClr val="FF6600"/>
                </a:solidFill>
              </a:rPr>
              <a:t>Ashley </a:t>
            </a:r>
            <a:r>
              <a:rPr lang="en-AU" sz="4400" b="1" dirty="0">
                <a:solidFill>
                  <a:srgbClr val="FF6600"/>
                </a:solidFill>
              </a:rPr>
              <a:t>Ristanto </a:t>
            </a:r>
            <a:endParaRPr lang="en-AU" sz="4400" b="1" dirty="0" smtClean="0">
              <a:solidFill>
                <a:srgbClr val="FF6600"/>
              </a:solidFill>
            </a:endParaRPr>
          </a:p>
          <a:p>
            <a:r>
              <a:rPr lang="en-AU" sz="4400" b="1" dirty="0">
                <a:solidFill>
                  <a:srgbClr val="FF6600"/>
                </a:solidFill>
              </a:rPr>
              <a:t>&amp;</a:t>
            </a:r>
            <a:endParaRPr lang="en-AU" sz="4400" b="1" dirty="0" smtClean="0">
              <a:solidFill>
                <a:srgbClr val="FF6600"/>
              </a:solidFill>
            </a:endParaRPr>
          </a:p>
          <a:p>
            <a:r>
              <a:rPr lang="en-AU" sz="4400" b="1" dirty="0" smtClean="0">
                <a:solidFill>
                  <a:srgbClr val="FF6600"/>
                </a:solidFill>
              </a:rPr>
              <a:t>Associate </a:t>
            </a:r>
            <a:r>
              <a:rPr lang="en-AU" sz="4400" b="1" dirty="0">
                <a:solidFill>
                  <a:srgbClr val="FF6600"/>
                </a:solidFill>
              </a:rPr>
              <a:t>Professor Marie </a:t>
            </a:r>
            <a:r>
              <a:rPr lang="en-AU" sz="4400" b="1" dirty="0" smtClean="0">
                <a:solidFill>
                  <a:srgbClr val="FF6600"/>
                </a:solidFill>
              </a:rPr>
              <a:t>L. Caltabiano</a:t>
            </a:r>
            <a:endParaRPr lang="en-AU" sz="4400" b="1" dirty="0">
              <a:solidFill>
                <a:srgbClr val="FF66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57" y="5244020"/>
            <a:ext cx="3576928" cy="145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4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5D7D93-0A5B-44D7-9690-F1B2268E6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2218293"/>
            <a:ext cx="7234946" cy="78254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Psychological Issues</a:t>
            </a:r>
            <a:endParaRPr lang="en-US" sz="4800" b="1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823687-77B9-4726-AC78-BE888DE85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2283" y="3012721"/>
            <a:ext cx="6216906" cy="782716"/>
          </a:xfrm>
        </p:spPr>
        <p:txBody>
          <a:bodyPr>
            <a:noAutofit/>
          </a:bodyPr>
          <a:lstStyle/>
          <a:p>
            <a:r>
              <a:rPr lang="en-US" sz="2400" dirty="0" smtClean="0"/>
              <a:t>Unrealistic expectations</a:t>
            </a:r>
          </a:p>
          <a:p>
            <a:r>
              <a:rPr lang="en-US" sz="2400" dirty="0"/>
              <a:t>Previous issues with disordered eating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74188" y="848212"/>
            <a:ext cx="723345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Worldwide it is estimated that there </a:t>
            </a:r>
            <a:endParaRPr lang="en-AU" sz="2400" dirty="0" smtClean="0"/>
          </a:p>
          <a:p>
            <a:r>
              <a:rPr lang="en-AU" sz="2400" dirty="0" smtClean="0"/>
              <a:t>are </a:t>
            </a:r>
            <a:r>
              <a:rPr lang="en-AU" sz="2400" dirty="0"/>
              <a:t>1.9 billion </a:t>
            </a:r>
            <a:r>
              <a:rPr lang="en-AU" sz="2400" dirty="0" smtClean="0"/>
              <a:t>adults </a:t>
            </a:r>
            <a:r>
              <a:rPr lang="en-AU" sz="2400" dirty="0"/>
              <a:t>who are </a:t>
            </a:r>
            <a:r>
              <a:rPr lang="en-AU" sz="2400" dirty="0" smtClean="0"/>
              <a:t>overweight &amp;  </a:t>
            </a:r>
            <a:r>
              <a:rPr lang="en-AU" sz="2400" dirty="0" smtClean="0"/>
              <a:t>650 </a:t>
            </a:r>
            <a:r>
              <a:rPr lang="en-AU" sz="2400" dirty="0"/>
              <a:t>million who are </a:t>
            </a:r>
            <a:r>
              <a:rPr lang="en-AU" sz="2400" dirty="0" smtClean="0"/>
              <a:t>obese; Obesity - </a:t>
            </a:r>
            <a:r>
              <a:rPr lang="en-AU" sz="2400" dirty="0" smtClean="0"/>
              <a:t>BMI </a:t>
            </a:r>
            <a:r>
              <a:rPr lang="en-AU" sz="2400" dirty="0"/>
              <a:t>(kg/m</a:t>
            </a:r>
            <a:r>
              <a:rPr lang="en-AU" sz="2400" baseline="30000" dirty="0"/>
              <a:t>2</a:t>
            </a:r>
            <a:r>
              <a:rPr lang="en-AU" sz="2400" dirty="0"/>
              <a:t>) </a:t>
            </a:r>
            <a:r>
              <a:rPr lang="en-AU" sz="2400" dirty="0" smtClean="0"/>
              <a:t>≥ 30 </a:t>
            </a: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4319" y="3033204"/>
            <a:ext cx="4956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Lower quality of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Pre-operative depression &amp; anxiety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5645" y="0"/>
            <a:ext cx="7346913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</a:rPr>
              <a:t>Obesity </a:t>
            </a:r>
            <a:r>
              <a:rPr lang="en-AU" sz="4800" b="1" dirty="0" smtClean="0">
                <a:solidFill>
                  <a:schemeClr val="bg1"/>
                </a:solidFill>
              </a:rPr>
              <a:t>Rates </a:t>
            </a:r>
            <a:endParaRPr lang="en-A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493345" y="4014659"/>
            <a:ext cx="8607228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AU" sz="4800" b="1" dirty="0">
                <a:solidFill>
                  <a:schemeClr val="bg1"/>
                </a:solidFill>
              </a:rPr>
              <a:t>Bariatric Surgery and Weight loss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698" y="4886426"/>
            <a:ext cx="11677302" cy="181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</a:rPr>
              <a:t>In the first year following surgery patients lose up to 30% of their weight </a:t>
            </a:r>
            <a:r>
              <a:rPr lang="en-AU" dirty="0" smtClean="0">
                <a:solidFill>
                  <a:prstClr val="black"/>
                </a:solidFill>
              </a:rPr>
              <a:t>(</a:t>
            </a:r>
            <a:r>
              <a:rPr lang="en-AU" dirty="0" err="1" smtClean="0">
                <a:solidFill>
                  <a:prstClr val="black"/>
                </a:solidFill>
              </a:rPr>
              <a:t>Miras</a:t>
            </a:r>
            <a:r>
              <a:rPr lang="en-AU" dirty="0" smtClean="0">
                <a:solidFill>
                  <a:prstClr val="black"/>
                </a:solidFill>
              </a:rPr>
              <a:t> et.al 2014)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</a:rPr>
              <a:t>8 years post surgery 12% had a BMI &gt; 40 </a:t>
            </a:r>
            <a:r>
              <a:rPr lang="en-AU" dirty="0" smtClean="0">
                <a:solidFill>
                  <a:prstClr val="black"/>
                </a:solidFill>
              </a:rPr>
              <a:t>(</a:t>
            </a:r>
            <a:r>
              <a:rPr lang="en-AU" dirty="0" err="1">
                <a:solidFill>
                  <a:prstClr val="black"/>
                </a:solidFill>
              </a:rPr>
              <a:t>Kruseman</a:t>
            </a:r>
            <a:r>
              <a:rPr lang="en-AU" dirty="0">
                <a:solidFill>
                  <a:prstClr val="black"/>
                </a:solidFill>
              </a:rPr>
              <a:t> </a:t>
            </a:r>
            <a:r>
              <a:rPr lang="en-AU" dirty="0" smtClean="0">
                <a:solidFill>
                  <a:prstClr val="black"/>
                </a:solidFill>
              </a:rPr>
              <a:t>et al., </a:t>
            </a:r>
            <a:r>
              <a:rPr lang="en-AU" dirty="0">
                <a:solidFill>
                  <a:prstClr val="black"/>
                </a:solidFill>
              </a:rPr>
              <a:t>2010)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</a:rPr>
              <a:t>Weight re-gain is associated with clinical depression </a:t>
            </a:r>
            <a:r>
              <a:rPr lang="en-AU" dirty="0" smtClean="0">
                <a:solidFill>
                  <a:prstClr val="black"/>
                </a:solidFill>
              </a:rPr>
              <a:t>(</a:t>
            </a:r>
            <a:r>
              <a:rPr lang="en-AU" dirty="0" err="1" smtClean="0">
                <a:solidFill>
                  <a:prstClr val="black"/>
                </a:solidFill>
              </a:rPr>
              <a:t>Burgmer</a:t>
            </a:r>
            <a:r>
              <a:rPr lang="en-AU" dirty="0" smtClean="0">
                <a:solidFill>
                  <a:prstClr val="black"/>
                </a:solidFill>
              </a:rPr>
              <a:t> et al., 2014)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prstClr val="black"/>
                </a:solidFill>
              </a:rPr>
              <a:t>Post-operative follow-up of &gt;6 sessions associated with weight loss success </a:t>
            </a:r>
            <a:r>
              <a:rPr lang="en-AU" dirty="0" smtClean="0">
                <a:solidFill>
                  <a:prstClr val="black"/>
                </a:solidFill>
              </a:rPr>
              <a:t>(</a:t>
            </a:r>
            <a:r>
              <a:rPr lang="en-AU" dirty="0" err="1" smtClean="0">
                <a:solidFill>
                  <a:prstClr val="black"/>
                </a:solidFill>
              </a:rPr>
              <a:t>Shen</a:t>
            </a:r>
            <a:r>
              <a:rPr lang="en-AU" dirty="0" smtClean="0">
                <a:solidFill>
                  <a:prstClr val="black"/>
                </a:solidFill>
              </a:rPr>
              <a:t> et al., 2004)</a:t>
            </a:r>
            <a:endParaRPr lang="en-AU" dirty="0" smtClean="0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349" y="0"/>
            <a:ext cx="4713651" cy="299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8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ED4CB7-A64C-427B-AC1C-153948057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998" y="132517"/>
            <a:ext cx="4857959" cy="802464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Methodology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23B982-38D3-4512-A3B6-0AFF357A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2615" y="937241"/>
            <a:ext cx="4832706" cy="2908531"/>
          </a:xfrm>
          <a:solidFill>
            <a:schemeClr val="accent1">
              <a:lumMod val="50000"/>
              <a:alpha val="27000"/>
            </a:schemeClr>
          </a:solidFill>
        </p:spPr>
        <p:txBody>
          <a:bodyPr>
            <a:normAutofit lnSpcReduction="10000"/>
          </a:bodyPr>
          <a:lstStyle/>
          <a:p>
            <a:r>
              <a:rPr lang="en-AU" sz="2200" dirty="0"/>
              <a:t>Online Survey </a:t>
            </a:r>
            <a:endParaRPr lang="en-AU" sz="2200" dirty="0" smtClean="0"/>
          </a:p>
          <a:p>
            <a:r>
              <a:rPr lang="en-AU" sz="2200" dirty="0" smtClean="0"/>
              <a:t>SF12 (mental &amp; physical well-being); number of psychological counselling sessions, type of surgery, BMI</a:t>
            </a:r>
            <a:endParaRPr lang="en-AU" sz="2200" dirty="0"/>
          </a:p>
          <a:p>
            <a:r>
              <a:rPr lang="en-AU" sz="2200" dirty="0" smtClean="0"/>
              <a:t>Bariatric </a:t>
            </a:r>
            <a:r>
              <a:rPr lang="en-AU" sz="2200" dirty="0"/>
              <a:t>support groups</a:t>
            </a:r>
          </a:p>
          <a:p>
            <a:r>
              <a:rPr lang="en-AU" sz="2200" dirty="0" smtClean="0"/>
              <a:t>Total </a:t>
            </a:r>
            <a:r>
              <a:rPr lang="en-AU" sz="2200" dirty="0"/>
              <a:t>participants </a:t>
            </a:r>
            <a:r>
              <a:rPr lang="en-AU" sz="2200" dirty="0" smtClean="0"/>
              <a:t>–</a:t>
            </a:r>
            <a:r>
              <a:rPr lang="en-AU" sz="2200" dirty="0" smtClean="0"/>
              <a:t> 88</a:t>
            </a:r>
          </a:p>
          <a:p>
            <a:r>
              <a:rPr lang="en-AU" sz="2200" dirty="0" smtClean="0"/>
              <a:t>Mean age - 43 </a:t>
            </a:r>
            <a:r>
              <a:rPr lang="en-AU" sz="2200" dirty="0"/>
              <a:t>years</a:t>
            </a:r>
            <a:r>
              <a:rPr lang="en-AU" sz="2200" dirty="0"/>
              <a:t> </a:t>
            </a:r>
            <a:r>
              <a:rPr lang="en-AU" sz="2200" dirty="0" smtClean="0"/>
              <a:t>; </a:t>
            </a:r>
            <a:r>
              <a:rPr lang="en-AU" sz="2200" dirty="0"/>
              <a:t>mean BMI </a:t>
            </a:r>
            <a:r>
              <a:rPr lang="en-AU" sz="2200" dirty="0" smtClean="0"/>
              <a:t>= 33.43 </a:t>
            </a:r>
            <a:endParaRPr lang="en-AU" sz="2200" dirty="0"/>
          </a:p>
          <a:p>
            <a:endParaRPr lang="en-AU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6846" y="930398"/>
            <a:ext cx="4932176" cy="2846933"/>
          </a:xfrm>
          <a:prstGeom prst="rect">
            <a:avLst/>
          </a:prstGeom>
          <a:solidFill>
            <a:schemeClr val="accent1">
              <a:lumMod val="5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Background – Obesity rates, Bariatric surgery success rates and </a:t>
            </a:r>
            <a:r>
              <a:rPr lang="en-AU" sz="2000" dirty="0" smtClean="0">
                <a:solidFill>
                  <a:prstClr val="black"/>
                </a:solidFill>
              </a:rPr>
              <a:t>long </a:t>
            </a:r>
            <a:r>
              <a:rPr lang="en-AU" sz="2000" dirty="0">
                <a:solidFill>
                  <a:prstClr val="black"/>
                </a:solidFill>
              </a:rPr>
              <a:t>term wellbeing scores using the SF12 measure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prstClr val="black"/>
                </a:solidFill>
              </a:rPr>
              <a:t>Aim – Does psychological </a:t>
            </a:r>
            <a:r>
              <a:rPr lang="en-AU" sz="2000" dirty="0">
                <a:solidFill>
                  <a:prstClr val="black"/>
                </a:solidFill>
              </a:rPr>
              <a:t>counselling post surgery </a:t>
            </a:r>
            <a:r>
              <a:rPr lang="en-AU" sz="2000" dirty="0" smtClean="0">
                <a:solidFill>
                  <a:prstClr val="black"/>
                </a:solidFill>
              </a:rPr>
              <a:t>benefit</a:t>
            </a:r>
            <a:r>
              <a:rPr lang="en-AU" sz="2000" dirty="0" smtClean="0">
                <a:solidFill>
                  <a:prstClr val="black"/>
                </a:solidFill>
              </a:rPr>
              <a:t> </a:t>
            </a:r>
            <a:r>
              <a:rPr lang="en-AU" sz="2000" dirty="0">
                <a:solidFill>
                  <a:prstClr val="black"/>
                </a:solidFill>
              </a:rPr>
              <a:t>wellbeing </a:t>
            </a:r>
            <a:r>
              <a:rPr lang="en-AU" sz="2000" dirty="0" smtClean="0">
                <a:solidFill>
                  <a:prstClr val="black"/>
                </a:solidFill>
              </a:rPr>
              <a:t>compared </a:t>
            </a:r>
            <a:r>
              <a:rPr lang="en-AU" sz="2000" dirty="0">
                <a:solidFill>
                  <a:prstClr val="black"/>
                </a:solidFill>
              </a:rPr>
              <a:t>to no </a:t>
            </a:r>
            <a:r>
              <a:rPr lang="en-AU" sz="2000" dirty="0" smtClean="0">
                <a:solidFill>
                  <a:prstClr val="black"/>
                </a:solidFill>
              </a:rPr>
              <a:t>counselling?</a:t>
            </a:r>
            <a:endParaRPr lang="en-AU" sz="2000" dirty="0">
              <a:solidFill>
                <a:prstClr val="black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prstClr val="black"/>
                </a:solidFill>
              </a:rPr>
              <a:t>Hypothesis – </a:t>
            </a:r>
            <a:r>
              <a:rPr lang="en-AU" sz="2000" dirty="0" smtClean="0">
                <a:solidFill>
                  <a:prstClr val="black"/>
                </a:solidFill>
              </a:rPr>
              <a:t>Patients who received 6 </a:t>
            </a:r>
            <a:r>
              <a:rPr lang="en-AU" sz="2000" dirty="0">
                <a:solidFill>
                  <a:prstClr val="black"/>
                </a:solidFill>
              </a:rPr>
              <a:t>or more </a:t>
            </a:r>
            <a:r>
              <a:rPr lang="en-AU" sz="2000" dirty="0" smtClean="0">
                <a:solidFill>
                  <a:prstClr val="black"/>
                </a:solidFill>
              </a:rPr>
              <a:t>counselling sessions will have better psychological and physical well-being.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853" y="132518"/>
            <a:ext cx="4971270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prstClr val="white"/>
                </a:solidFill>
                <a:latin typeface="Calibri Light" panose="020F0302020204030204"/>
                <a:ea typeface="+mj-ea"/>
                <a:cs typeface="+mj-cs"/>
              </a:rPr>
              <a:t>This Research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483143" y="4642352"/>
            <a:ext cx="10522727" cy="76944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4400" dirty="0">
                <a:solidFill>
                  <a:srgbClr val="FFFFFF"/>
                </a:solidFill>
                <a:latin typeface="Calibri Light" panose="020F0302020204030204"/>
                <a:ea typeface="+mj-ea"/>
                <a:cs typeface="+mj-cs"/>
              </a:rPr>
              <a:t>Results</a:t>
            </a:r>
            <a:endParaRPr lang="en-AU" sz="4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782" y="5396755"/>
            <a:ext cx="10540364" cy="12054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Participants who attended up to 4 counseling sessions had a higher Mental Health Component score than the group who had attended no sessions. </a:t>
            </a:r>
            <a:r>
              <a:rPr lang="en-US" sz="2000" b="1" dirty="0" smtClean="0">
                <a:solidFill>
                  <a:prstClr val="black"/>
                </a:solidFill>
              </a:rPr>
              <a:t>(M=49.02,SD=6.12) scores of 4.28, 95%CI(-7.47,-1.08)higher than the group with no counseling intervention (M=44.74, SD=6.44), t (70)= -2.67,p&lt;.05, .009 two tailed, d=6.34.</a:t>
            </a:r>
            <a:endParaRPr lang="en-US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5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31BAD1-D8F8-4FFF-8349-6A58D9C5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31"/>
            <a:ext cx="10619792" cy="869898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AU" sz="4800" b="1" dirty="0">
                <a:solidFill>
                  <a:schemeClr val="bg1"/>
                </a:solidFill>
              </a:rPr>
              <a:t>Discussion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A2257E-AFDF-49D7-B075-9A0693A4B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333" y="899862"/>
            <a:ext cx="10515600" cy="1993288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US" sz="4000" dirty="0" smtClean="0"/>
              <a:t>Hypothesis that </a:t>
            </a:r>
            <a:r>
              <a:rPr lang="en-US" sz="4000" dirty="0"/>
              <a:t>6 or more psychological counselling sessions would benefit the mental wellbeing of the </a:t>
            </a:r>
            <a:r>
              <a:rPr lang="en-US" sz="4000" dirty="0" smtClean="0"/>
              <a:t>individual was not supported</a:t>
            </a:r>
          </a:p>
          <a:p>
            <a:pPr algn="just">
              <a:lnSpc>
                <a:spcPct val="110000"/>
              </a:lnSpc>
            </a:pPr>
            <a:r>
              <a:rPr lang="en-US" sz="4000" dirty="0" smtClean="0"/>
              <a:t> Between </a:t>
            </a:r>
            <a:r>
              <a:rPr lang="en-US" sz="4000" dirty="0"/>
              <a:t>1 and 4 sessions increased mental health </a:t>
            </a:r>
            <a:r>
              <a:rPr lang="en-US" sz="4000" dirty="0" smtClean="0"/>
              <a:t>scores.</a:t>
            </a:r>
            <a:endParaRPr lang="en-US" sz="4000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7254" y="2820094"/>
            <a:ext cx="5316622" cy="104644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Limitations</a:t>
            </a:r>
            <a:r>
              <a:rPr lang="en-AU" sz="4400" dirty="0" smtClean="0">
                <a:solidFill>
                  <a:schemeClr val="bg1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endParaRPr lang="en-AU" sz="4400" dirty="0">
              <a:solidFill>
                <a:schemeClr val="bg1"/>
              </a:solidFill>
              <a:latin typeface="Calibri Light" panose="020F0302020204030204"/>
              <a:ea typeface="+mj-ea"/>
              <a:cs typeface="+mj-cs"/>
            </a:endParaRPr>
          </a:p>
          <a:p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730" y="4019320"/>
            <a:ext cx="53377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AU" sz="2800" dirty="0" smtClean="0"/>
              <a:t>Time </a:t>
            </a:r>
            <a:r>
              <a:rPr lang="en-AU" sz="2800" dirty="0"/>
              <a:t>since surgery needs to be </a:t>
            </a:r>
            <a:r>
              <a:rPr lang="en-AU" sz="2800" dirty="0" smtClean="0"/>
              <a:t>incorporated</a:t>
            </a:r>
          </a:p>
          <a:p>
            <a:pPr marL="285750" indent="-285750">
              <a:buFont typeface="Arial"/>
              <a:buChar char="•"/>
            </a:pPr>
            <a:r>
              <a:rPr lang="en-AU" sz="2800" dirty="0" smtClean="0"/>
              <a:t>Type </a:t>
            </a:r>
            <a:r>
              <a:rPr lang="en-AU" sz="2800" dirty="0"/>
              <a:t>of counselling needs to be </a:t>
            </a:r>
            <a:r>
              <a:rPr lang="en-AU" sz="2800" dirty="0" smtClean="0"/>
              <a:t>addressed</a:t>
            </a:r>
          </a:p>
          <a:p>
            <a:pPr marL="285750" indent="-285750">
              <a:buFont typeface="Arial"/>
              <a:buChar char="•"/>
            </a:pPr>
            <a:r>
              <a:rPr lang="en-AU" sz="2800" dirty="0" smtClean="0"/>
              <a:t>More </a:t>
            </a:r>
            <a:r>
              <a:rPr lang="en-AU" sz="2800" dirty="0"/>
              <a:t>participants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6789" y="2803305"/>
            <a:ext cx="5983560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AU" sz="3200" dirty="0" smtClean="0">
                <a:solidFill>
                  <a:schemeClr val="bg1"/>
                </a:solidFill>
                <a:latin typeface="+mj-lt"/>
              </a:rPr>
              <a:t>Implications and </a:t>
            </a:r>
            <a:r>
              <a:rPr lang="en-AU" sz="3200" dirty="0" smtClean="0">
                <a:solidFill>
                  <a:srgbClr val="FFFFFF"/>
                </a:solidFill>
                <a:latin typeface="+mj-lt"/>
              </a:rPr>
              <a:t>Future </a:t>
            </a:r>
            <a:r>
              <a:rPr lang="en-AU" sz="3200" dirty="0">
                <a:solidFill>
                  <a:srgbClr val="FFFFFF"/>
                </a:solidFill>
                <a:latin typeface="+mj-lt"/>
              </a:rPr>
              <a:t>Directions</a:t>
            </a:r>
            <a:endParaRPr lang="en-US" sz="32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9151" y="3829785"/>
            <a:ext cx="5983560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Counseling post surgery may assist in long-term </a:t>
            </a:r>
            <a:r>
              <a:rPr lang="en-US" sz="2800" dirty="0" smtClean="0"/>
              <a:t>wellbeing and </a:t>
            </a:r>
            <a:r>
              <a:rPr lang="en-US" sz="2800" dirty="0"/>
              <a:t>weight-loss </a:t>
            </a:r>
            <a:r>
              <a:rPr lang="en-US" sz="2800" dirty="0" smtClean="0"/>
              <a:t>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Specific </a:t>
            </a:r>
            <a:r>
              <a:rPr lang="en-US" sz="2800" dirty="0"/>
              <a:t>Programs can be tailored to the needs of Bariatric </a:t>
            </a:r>
            <a:r>
              <a:rPr lang="en-US" sz="2800" dirty="0" smtClean="0"/>
              <a:t>patients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3276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647</TotalTime>
  <Words>415</Words>
  <Application>Microsoft Macintosh PowerPoint</Application>
  <PresentationFormat>Custom</PresentationFormat>
  <Paragraphs>40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Psychological counseling benefits well-being post bariatric surgery</vt:lpstr>
      <vt:lpstr>Psychological Issues</vt:lpstr>
      <vt:lpstr>Methodology</vt:lpstr>
      <vt:lpstr>Discussion</vt:lpstr>
    </vt:vector>
  </TitlesOfParts>
  <Company>James Cook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Psychological Support Post Bariatric Surgery in Relation to Long Term Wellbeing</dc:title>
  <dc:creator>Ashley Ristanto</dc:creator>
  <cp:lastModifiedBy>Marie Caltabiano</cp:lastModifiedBy>
  <cp:revision>53</cp:revision>
  <dcterms:created xsi:type="dcterms:W3CDTF">2017-10-26T01:19:20Z</dcterms:created>
  <dcterms:modified xsi:type="dcterms:W3CDTF">2018-05-24T06:09:34Z</dcterms:modified>
</cp:coreProperties>
</file>