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6"/>
  </p:notesMasterIdLst>
  <p:sldIdLst>
    <p:sldId id="295" r:id="rId2"/>
    <p:sldId id="262" r:id="rId3"/>
    <p:sldId id="312" r:id="rId4"/>
    <p:sldId id="306" r:id="rId5"/>
    <p:sldId id="308" r:id="rId6"/>
    <p:sldId id="310" r:id="rId7"/>
    <p:sldId id="268" r:id="rId8"/>
    <p:sldId id="302" r:id="rId9"/>
    <p:sldId id="281" r:id="rId10"/>
    <p:sldId id="267" r:id="rId11"/>
    <p:sldId id="269" r:id="rId12"/>
    <p:sldId id="313" r:id="rId13"/>
    <p:sldId id="270" r:id="rId14"/>
    <p:sldId id="327" r:id="rId15"/>
    <p:sldId id="326" r:id="rId16"/>
    <p:sldId id="330" r:id="rId17"/>
    <p:sldId id="314" r:id="rId18"/>
    <p:sldId id="317" r:id="rId19"/>
    <p:sldId id="318" r:id="rId20"/>
    <p:sldId id="319" r:id="rId21"/>
    <p:sldId id="316" r:id="rId22"/>
    <p:sldId id="322" r:id="rId23"/>
    <p:sldId id="324" r:id="rId24"/>
    <p:sldId id="320" r:id="rId25"/>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52" autoAdjust="0"/>
  </p:normalViewPr>
  <p:slideViewPr>
    <p:cSldViewPr>
      <p:cViewPr varScale="1">
        <p:scale>
          <a:sx n="60" d="100"/>
          <a:sy n="60" d="100"/>
        </p:scale>
        <p:origin x="-165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948" y="-9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50472-C9B8-45E4-9084-E386030ECC28}" type="doc">
      <dgm:prSet loTypeId="urn:microsoft.com/office/officeart/2005/8/layout/vList4" loCatId="list" qsTypeId="urn:microsoft.com/office/officeart/2005/8/quickstyle/3d7" qsCatId="3D" csTypeId="urn:microsoft.com/office/officeart/2005/8/colors/accent1_2" csCatId="accent1" phldr="1"/>
      <dgm:spPr/>
      <dgm:t>
        <a:bodyPr/>
        <a:lstStyle/>
        <a:p>
          <a:endParaRPr lang="en-AU"/>
        </a:p>
      </dgm:t>
    </dgm:pt>
    <dgm:pt modelId="{9341D604-5A18-47F8-A3F1-EA4CA3660179}">
      <dgm:prSet phldrT="[Text]" custT="1"/>
      <dgm:spPr/>
      <dgm:t>
        <a:bodyPr/>
        <a:lstStyle/>
        <a:p>
          <a:r>
            <a:rPr lang="en-AU" sz="1800" dirty="0" smtClean="0"/>
            <a:t> </a:t>
          </a:r>
          <a:r>
            <a:rPr lang="en-AU" sz="2400" dirty="0" smtClean="0"/>
            <a:t>Bachelor of Arts (Human Services) </a:t>
          </a:r>
          <a:endParaRPr lang="en-AU" sz="2400" dirty="0"/>
        </a:p>
      </dgm:t>
    </dgm:pt>
    <dgm:pt modelId="{56A4568C-BA0A-415D-B5DF-808E4B997CEE}" type="parTrans" cxnId="{A00E13D1-9282-4265-9C1B-50DC817034A9}">
      <dgm:prSet/>
      <dgm:spPr/>
      <dgm:t>
        <a:bodyPr/>
        <a:lstStyle/>
        <a:p>
          <a:endParaRPr lang="en-AU"/>
        </a:p>
      </dgm:t>
    </dgm:pt>
    <dgm:pt modelId="{29D49EA2-27E7-4D9D-9920-D200E0F7010B}" type="sibTrans" cxnId="{A00E13D1-9282-4265-9C1B-50DC817034A9}">
      <dgm:prSet/>
      <dgm:spPr/>
      <dgm:t>
        <a:bodyPr/>
        <a:lstStyle/>
        <a:p>
          <a:endParaRPr lang="en-AU"/>
        </a:p>
      </dgm:t>
    </dgm:pt>
    <dgm:pt modelId="{C2ACEC78-F1E9-42E6-8CB6-C8EF83F81C1F}">
      <dgm:prSet phldrT="[Text]" custT="1"/>
      <dgm:spPr/>
      <dgm:t>
        <a:bodyPr/>
        <a:lstStyle/>
        <a:p>
          <a:r>
            <a:rPr lang="en-AU" sz="2400" dirty="0" smtClean="0"/>
            <a:t>Youngest participant (34) </a:t>
          </a:r>
          <a:endParaRPr lang="en-AU" sz="2400" dirty="0"/>
        </a:p>
      </dgm:t>
    </dgm:pt>
    <dgm:pt modelId="{8266FF83-698E-4443-8DE5-3BCF90EE3139}" type="parTrans" cxnId="{CE5E4168-3810-48D0-B619-14EC6E2BE833}">
      <dgm:prSet/>
      <dgm:spPr/>
      <dgm:t>
        <a:bodyPr/>
        <a:lstStyle/>
        <a:p>
          <a:endParaRPr lang="en-AU"/>
        </a:p>
      </dgm:t>
    </dgm:pt>
    <dgm:pt modelId="{58A26AA7-54A7-4692-A80E-BC662891F3FA}" type="sibTrans" cxnId="{CE5E4168-3810-48D0-B619-14EC6E2BE833}">
      <dgm:prSet/>
      <dgm:spPr/>
      <dgm:t>
        <a:bodyPr/>
        <a:lstStyle/>
        <a:p>
          <a:endParaRPr lang="en-AU"/>
        </a:p>
      </dgm:t>
    </dgm:pt>
    <dgm:pt modelId="{64E9723C-F78F-46A3-B2C7-E59F4078BBAA}">
      <dgm:prSet phldrT="[Text]" custT="1"/>
      <dgm:spPr/>
      <dgm:t>
        <a:bodyPr/>
        <a:lstStyle/>
        <a:p>
          <a:r>
            <a:rPr lang="en-AU" sz="2400" b="1" dirty="0" smtClean="0"/>
            <a:t>NGO</a:t>
          </a:r>
          <a:r>
            <a:rPr lang="en-AU" sz="2400" dirty="0" smtClean="0"/>
            <a:t> focusing on </a:t>
          </a:r>
          <a:r>
            <a:rPr lang="en-AU" sz="2400" b="1" dirty="0" smtClean="0"/>
            <a:t>Domestic violence </a:t>
          </a:r>
          <a:r>
            <a:rPr lang="en-AU" sz="2400" i="1" dirty="0" smtClean="0"/>
            <a:t>(Feminist philosophy) </a:t>
          </a:r>
          <a:endParaRPr lang="en-AU" sz="2400" dirty="0"/>
        </a:p>
      </dgm:t>
    </dgm:pt>
    <dgm:pt modelId="{CC20A5E2-B6F1-4F8B-ABBC-A70D32BF6A51}" type="parTrans" cxnId="{11C507AC-7EBF-441B-9F8D-D45288970532}">
      <dgm:prSet/>
      <dgm:spPr/>
      <dgm:t>
        <a:bodyPr/>
        <a:lstStyle/>
        <a:p>
          <a:endParaRPr lang="en-AU"/>
        </a:p>
      </dgm:t>
    </dgm:pt>
    <dgm:pt modelId="{6800B673-A699-4480-BB2C-A770D2317B1B}" type="sibTrans" cxnId="{11C507AC-7EBF-441B-9F8D-D45288970532}">
      <dgm:prSet/>
      <dgm:spPr/>
      <dgm:t>
        <a:bodyPr/>
        <a:lstStyle/>
        <a:p>
          <a:endParaRPr lang="en-AU"/>
        </a:p>
      </dgm:t>
    </dgm:pt>
    <dgm:pt modelId="{4D2EFAB5-BD2A-498D-A57D-3A99F26742E1}">
      <dgm:prSet phldrT="[Text]" custT="1"/>
      <dgm:spPr/>
      <dgm:t>
        <a:bodyPr/>
        <a:lstStyle/>
        <a:p>
          <a:r>
            <a:rPr lang="en-AU" sz="2400" b="0" dirty="0" smtClean="0">
              <a:effectLst/>
            </a:rPr>
            <a:t>Uses </a:t>
          </a:r>
          <a:r>
            <a:rPr lang="en-AU" sz="2400" b="1" dirty="0" smtClean="0">
              <a:effectLst>
                <a:outerShdw blurRad="38100" dist="38100" dir="2700000" algn="tl">
                  <a:srgbClr val="000000">
                    <a:alpha val="43137"/>
                  </a:srgbClr>
                </a:outerShdw>
              </a:effectLst>
            </a:rPr>
            <a:t>Body</a:t>
          </a:r>
          <a:r>
            <a:rPr lang="en-AU" sz="2400" dirty="0" smtClean="0"/>
            <a:t> as a </a:t>
          </a:r>
          <a:r>
            <a:rPr lang="en-AU" sz="2400" b="1" dirty="0" smtClean="0"/>
            <a:t>source of knowledge </a:t>
          </a:r>
          <a:r>
            <a:rPr lang="en-AU" sz="2400" dirty="0" smtClean="0"/>
            <a:t>and an </a:t>
          </a:r>
          <a:r>
            <a:rPr lang="en-AU" sz="2400" b="1" dirty="0" smtClean="0"/>
            <a:t>intervention tool </a:t>
          </a:r>
          <a:endParaRPr lang="en-AU" sz="2400" dirty="0"/>
        </a:p>
      </dgm:t>
    </dgm:pt>
    <dgm:pt modelId="{048BAFD7-5991-454D-BAEF-57BD7E4F9C1D}" type="parTrans" cxnId="{D4B48CF4-5C61-456D-9C3E-7C273C03BF69}">
      <dgm:prSet/>
      <dgm:spPr/>
      <dgm:t>
        <a:bodyPr/>
        <a:lstStyle/>
        <a:p>
          <a:endParaRPr lang="en-AU"/>
        </a:p>
      </dgm:t>
    </dgm:pt>
    <dgm:pt modelId="{E14DA104-18CE-4521-88AD-22EFEDBF768C}" type="sibTrans" cxnId="{D4B48CF4-5C61-456D-9C3E-7C273C03BF69}">
      <dgm:prSet/>
      <dgm:spPr/>
      <dgm:t>
        <a:bodyPr/>
        <a:lstStyle/>
        <a:p>
          <a:endParaRPr lang="en-AU"/>
        </a:p>
      </dgm:t>
    </dgm:pt>
    <dgm:pt modelId="{BA9022CD-B3AF-4139-A8D8-20064D071EB8}">
      <dgm:prSet phldrT="[Text]" custT="1"/>
      <dgm:spPr/>
      <dgm:t>
        <a:bodyPr/>
        <a:lstStyle/>
        <a:p>
          <a:r>
            <a:rPr lang="en-US" sz="2400" dirty="0" smtClean="0"/>
            <a:t>Uses </a:t>
          </a:r>
          <a:r>
            <a:rPr lang="en-AU" sz="2400" dirty="0" smtClean="0"/>
            <a:t>practice of </a:t>
          </a:r>
          <a:r>
            <a:rPr lang="en-AU" sz="2400" b="1" i="1" dirty="0" smtClean="0"/>
            <a:t>mindfulness</a:t>
          </a:r>
          <a:r>
            <a:rPr lang="en-AU" sz="2400" dirty="0" smtClean="0"/>
            <a:t> and </a:t>
          </a:r>
          <a:r>
            <a:rPr lang="en-AU" sz="2400" b="1" i="1" dirty="0" smtClean="0"/>
            <a:t>co-regulation </a:t>
          </a:r>
          <a:r>
            <a:rPr lang="en-AU" sz="2400" b="0" i="0" dirty="0" smtClean="0"/>
            <a:t>with clients</a:t>
          </a:r>
          <a:endParaRPr lang="en-AU" sz="2400" b="0" i="0" dirty="0"/>
        </a:p>
      </dgm:t>
    </dgm:pt>
    <dgm:pt modelId="{5CAA0839-1EBF-47DB-8008-AEF8641A5844}" type="parTrans" cxnId="{F8AB1088-4FCC-4EB1-83E3-6793EE36D2A3}">
      <dgm:prSet/>
      <dgm:spPr/>
      <dgm:t>
        <a:bodyPr/>
        <a:lstStyle/>
        <a:p>
          <a:endParaRPr lang="en-AU"/>
        </a:p>
      </dgm:t>
    </dgm:pt>
    <dgm:pt modelId="{19B10E12-049F-4B87-90B4-2E69D8BAB035}" type="sibTrans" cxnId="{F8AB1088-4FCC-4EB1-83E3-6793EE36D2A3}">
      <dgm:prSet/>
      <dgm:spPr/>
      <dgm:t>
        <a:bodyPr/>
        <a:lstStyle/>
        <a:p>
          <a:endParaRPr lang="en-AU"/>
        </a:p>
      </dgm:t>
    </dgm:pt>
    <dgm:pt modelId="{5C3CECE1-7DBB-4819-98AC-53A5899B9785}">
      <dgm:prSet phldrT="[Text]" custT="1"/>
      <dgm:spPr/>
      <dgm:t>
        <a:bodyPr/>
        <a:lstStyle/>
        <a:p>
          <a:r>
            <a:rPr lang="en-US" sz="2400" dirty="0" smtClean="0"/>
            <a:t>No </a:t>
          </a:r>
          <a:r>
            <a:rPr lang="en-AU" sz="2400" b="1" dirty="0" smtClean="0"/>
            <a:t>‘body practice’</a:t>
          </a:r>
          <a:r>
            <a:rPr lang="en-AU" sz="2400" dirty="0" smtClean="0"/>
            <a:t> of her own, but familiar with </a:t>
          </a:r>
          <a:r>
            <a:rPr lang="en-AU" sz="2400" b="1" dirty="0" smtClean="0"/>
            <a:t>yoga</a:t>
          </a:r>
          <a:endParaRPr lang="en-AU" sz="2400" dirty="0"/>
        </a:p>
      </dgm:t>
    </dgm:pt>
    <dgm:pt modelId="{A7148F3F-7412-4697-8749-5930663C176D}" type="parTrans" cxnId="{3FBECDE7-E583-418F-898D-6A02D5EF4687}">
      <dgm:prSet/>
      <dgm:spPr/>
      <dgm:t>
        <a:bodyPr/>
        <a:lstStyle/>
        <a:p>
          <a:endParaRPr lang="en-AU"/>
        </a:p>
      </dgm:t>
    </dgm:pt>
    <dgm:pt modelId="{91B693E3-A89F-4AB0-BE37-2D6118D44FF8}" type="sibTrans" cxnId="{3FBECDE7-E583-418F-898D-6A02D5EF4687}">
      <dgm:prSet/>
      <dgm:spPr/>
      <dgm:t>
        <a:bodyPr/>
        <a:lstStyle/>
        <a:p>
          <a:endParaRPr lang="en-AU"/>
        </a:p>
      </dgm:t>
    </dgm:pt>
    <dgm:pt modelId="{70AE17F9-A0E6-412F-8D74-73F649B786A7}" type="pres">
      <dgm:prSet presAssocID="{C6250472-C9B8-45E4-9084-E386030ECC28}" presName="linear" presStyleCnt="0">
        <dgm:presLayoutVars>
          <dgm:dir/>
          <dgm:resizeHandles val="exact"/>
        </dgm:presLayoutVars>
      </dgm:prSet>
      <dgm:spPr/>
      <dgm:t>
        <a:bodyPr/>
        <a:lstStyle/>
        <a:p>
          <a:endParaRPr lang="en-AU"/>
        </a:p>
      </dgm:t>
    </dgm:pt>
    <dgm:pt modelId="{B7E78DFE-2457-465D-884A-42082ABC877E}" type="pres">
      <dgm:prSet presAssocID="{9341D604-5A18-47F8-A3F1-EA4CA3660179}" presName="comp" presStyleCnt="0"/>
      <dgm:spPr/>
    </dgm:pt>
    <dgm:pt modelId="{FD4F26B3-7522-4E9B-99D1-14F8C3BC638A}" type="pres">
      <dgm:prSet presAssocID="{9341D604-5A18-47F8-A3F1-EA4CA3660179}" presName="box" presStyleLbl="node1" presStyleIdx="0" presStyleCnt="6"/>
      <dgm:spPr/>
      <dgm:t>
        <a:bodyPr/>
        <a:lstStyle/>
        <a:p>
          <a:endParaRPr lang="en-AU"/>
        </a:p>
      </dgm:t>
    </dgm:pt>
    <dgm:pt modelId="{47476A36-259D-497D-99F5-8BF5DB52FE2D}" type="pres">
      <dgm:prSet presAssocID="{9341D604-5A18-47F8-A3F1-EA4CA3660179}" presName="img" presStyleLbl="fgImgPlace1" presStyleIdx="0" presStyleCnt="6"/>
      <dgm:spPr/>
    </dgm:pt>
    <dgm:pt modelId="{5A3D47A3-8DFF-4265-8CDA-A6107E044A47}" type="pres">
      <dgm:prSet presAssocID="{9341D604-5A18-47F8-A3F1-EA4CA3660179}" presName="text" presStyleLbl="node1" presStyleIdx="0" presStyleCnt="6">
        <dgm:presLayoutVars>
          <dgm:bulletEnabled val="1"/>
        </dgm:presLayoutVars>
      </dgm:prSet>
      <dgm:spPr/>
      <dgm:t>
        <a:bodyPr/>
        <a:lstStyle/>
        <a:p>
          <a:endParaRPr lang="en-AU"/>
        </a:p>
      </dgm:t>
    </dgm:pt>
    <dgm:pt modelId="{ACDF4DD0-3536-4D04-9744-05A2F74BB747}" type="pres">
      <dgm:prSet presAssocID="{29D49EA2-27E7-4D9D-9920-D200E0F7010B}" presName="spacer" presStyleCnt="0"/>
      <dgm:spPr/>
    </dgm:pt>
    <dgm:pt modelId="{384FCF3B-DFF0-47C0-9E3A-03EA61D32A21}" type="pres">
      <dgm:prSet presAssocID="{C2ACEC78-F1E9-42E6-8CB6-C8EF83F81C1F}" presName="comp" presStyleCnt="0"/>
      <dgm:spPr/>
    </dgm:pt>
    <dgm:pt modelId="{A7A78124-6184-4E3B-9AE3-65FD5A576F23}" type="pres">
      <dgm:prSet presAssocID="{C2ACEC78-F1E9-42E6-8CB6-C8EF83F81C1F}" presName="box" presStyleLbl="node1" presStyleIdx="1" presStyleCnt="6"/>
      <dgm:spPr/>
      <dgm:t>
        <a:bodyPr/>
        <a:lstStyle/>
        <a:p>
          <a:endParaRPr lang="en-AU"/>
        </a:p>
      </dgm:t>
    </dgm:pt>
    <dgm:pt modelId="{8074A826-7DDB-4D6F-AD5F-0D70FB26F967}" type="pres">
      <dgm:prSet presAssocID="{C2ACEC78-F1E9-42E6-8CB6-C8EF83F81C1F}" presName="img" presStyleLbl="fgImgPlace1" presStyleIdx="1" presStyleCnt="6"/>
      <dgm:spPr/>
    </dgm:pt>
    <dgm:pt modelId="{7AB47F02-30C0-41F9-B496-46AB02B38C56}" type="pres">
      <dgm:prSet presAssocID="{C2ACEC78-F1E9-42E6-8CB6-C8EF83F81C1F}" presName="text" presStyleLbl="node1" presStyleIdx="1" presStyleCnt="6">
        <dgm:presLayoutVars>
          <dgm:bulletEnabled val="1"/>
        </dgm:presLayoutVars>
      </dgm:prSet>
      <dgm:spPr/>
      <dgm:t>
        <a:bodyPr/>
        <a:lstStyle/>
        <a:p>
          <a:endParaRPr lang="en-AU"/>
        </a:p>
      </dgm:t>
    </dgm:pt>
    <dgm:pt modelId="{3626A0BB-2FEA-4304-9341-9EE4CFDD121A}" type="pres">
      <dgm:prSet presAssocID="{58A26AA7-54A7-4692-A80E-BC662891F3FA}" presName="spacer" presStyleCnt="0"/>
      <dgm:spPr/>
    </dgm:pt>
    <dgm:pt modelId="{52FAD6D2-51C6-4854-979A-D3A0851C8DF3}" type="pres">
      <dgm:prSet presAssocID="{64E9723C-F78F-46A3-B2C7-E59F4078BBAA}" presName="comp" presStyleCnt="0"/>
      <dgm:spPr/>
    </dgm:pt>
    <dgm:pt modelId="{341AEE82-FCAC-40AB-9CFA-E512772C1A3A}" type="pres">
      <dgm:prSet presAssocID="{64E9723C-F78F-46A3-B2C7-E59F4078BBAA}" presName="box" presStyleLbl="node1" presStyleIdx="2" presStyleCnt="6"/>
      <dgm:spPr/>
      <dgm:t>
        <a:bodyPr/>
        <a:lstStyle/>
        <a:p>
          <a:endParaRPr lang="en-AU"/>
        </a:p>
      </dgm:t>
    </dgm:pt>
    <dgm:pt modelId="{B09FD012-2F92-432A-BD5E-2356B7D41CAE}" type="pres">
      <dgm:prSet presAssocID="{64E9723C-F78F-46A3-B2C7-E59F4078BBAA}" presName="img" presStyleLbl="fgImgPlace1" presStyleIdx="2" presStyleCnt="6"/>
      <dgm:spPr/>
    </dgm:pt>
    <dgm:pt modelId="{53ED1383-28FC-4F93-A537-6C0852E77A3A}" type="pres">
      <dgm:prSet presAssocID="{64E9723C-F78F-46A3-B2C7-E59F4078BBAA}" presName="text" presStyleLbl="node1" presStyleIdx="2" presStyleCnt="6">
        <dgm:presLayoutVars>
          <dgm:bulletEnabled val="1"/>
        </dgm:presLayoutVars>
      </dgm:prSet>
      <dgm:spPr/>
      <dgm:t>
        <a:bodyPr/>
        <a:lstStyle/>
        <a:p>
          <a:endParaRPr lang="en-AU"/>
        </a:p>
      </dgm:t>
    </dgm:pt>
    <dgm:pt modelId="{B9F4FFD9-7DE4-421E-A5F2-3D46A0BE4A00}" type="pres">
      <dgm:prSet presAssocID="{6800B673-A699-4480-BB2C-A770D2317B1B}" presName="spacer" presStyleCnt="0"/>
      <dgm:spPr/>
    </dgm:pt>
    <dgm:pt modelId="{2C99522D-75E5-49A7-BEA8-A3740F2DA8D9}" type="pres">
      <dgm:prSet presAssocID="{4D2EFAB5-BD2A-498D-A57D-3A99F26742E1}" presName="comp" presStyleCnt="0"/>
      <dgm:spPr/>
    </dgm:pt>
    <dgm:pt modelId="{D8079626-EFC6-491E-A307-7D7470B21765}" type="pres">
      <dgm:prSet presAssocID="{4D2EFAB5-BD2A-498D-A57D-3A99F26742E1}" presName="box" presStyleLbl="node1" presStyleIdx="3" presStyleCnt="6"/>
      <dgm:spPr/>
      <dgm:t>
        <a:bodyPr/>
        <a:lstStyle/>
        <a:p>
          <a:endParaRPr lang="en-AU"/>
        </a:p>
      </dgm:t>
    </dgm:pt>
    <dgm:pt modelId="{CF0E005D-83C9-4100-BD54-ADD3234525FC}" type="pres">
      <dgm:prSet presAssocID="{4D2EFAB5-BD2A-498D-A57D-3A99F26742E1}" presName="img" presStyleLbl="fgImgPlace1" presStyleIdx="3" presStyleCnt="6"/>
      <dgm:spPr/>
    </dgm:pt>
    <dgm:pt modelId="{4B3B79D0-B0A1-4125-B8A3-C8E241335238}" type="pres">
      <dgm:prSet presAssocID="{4D2EFAB5-BD2A-498D-A57D-3A99F26742E1}" presName="text" presStyleLbl="node1" presStyleIdx="3" presStyleCnt="6">
        <dgm:presLayoutVars>
          <dgm:bulletEnabled val="1"/>
        </dgm:presLayoutVars>
      </dgm:prSet>
      <dgm:spPr/>
      <dgm:t>
        <a:bodyPr/>
        <a:lstStyle/>
        <a:p>
          <a:endParaRPr lang="en-AU"/>
        </a:p>
      </dgm:t>
    </dgm:pt>
    <dgm:pt modelId="{EF9DC7F6-60AE-48F3-9422-7F0A446F0784}" type="pres">
      <dgm:prSet presAssocID="{E14DA104-18CE-4521-88AD-22EFEDBF768C}" presName="spacer" presStyleCnt="0"/>
      <dgm:spPr/>
    </dgm:pt>
    <dgm:pt modelId="{BE162E64-7D5E-4A4C-B037-3116CE2DA6CA}" type="pres">
      <dgm:prSet presAssocID="{BA9022CD-B3AF-4139-A8D8-20064D071EB8}" presName="comp" presStyleCnt="0"/>
      <dgm:spPr/>
    </dgm:pt>
    <dgm:pt modelId="{5C80CA7B-5B92-4FA7-87F9-5AEE01D21F63}" type="pres">
      <dgm:prSet presAssocID="{BA9022CD-B3AF-4139-A8D8-20064D071EB8}" presName="box" presStyleLbl="node1" presStyleIdx="4" presStyleCnt="6"/>
      <dgm:spPr/>
      <dgm:t>
        <a:bodyPr/>
        <a:lstStyle/>
        <a:p>
          <a:endParaRPr lang="en-AU"/>
        </a:p>
      </dgm:t>
    </dgm:pt>
    <dgm:pt modelId="{66B650B5-AFBD-4C1D-8191-DCC53AE71CE9}" type="pres">
      <dgm:prSet presAssocID="{BA9022CD-B3AF-4139-A8D8-20064D071EB8}" presName="img" presStyleLbl="fgImgPlace1" presStyleIdx="4" presStyleCnt="6"/>
      <dgm:spPr/>
    </dgm:pt>
    <dgm:pt modelId="{BE4DE283-00A2-4A5A-8A96-5A3F8AE5FD88}" type="pres">
      <dgm:prSet presAssocID="{BA9022CD-B3AF-4139-A8D8-20064D071EB8}" presName="text" presStyleLbl="node1" presStyleIdx="4" presStyleCnt="6">
        <dgm:presLayoutVars>
          <dgm:bulletEnabled val="1"/>
        </dgm:presLayoutVars>
      </dgm:prSet>
      <dgm:spPr/>
      <dgm:t>
        <a:bodyPr/>
        <a:lstStyle/>
        <a:p>
          <a:endParaRPr lang="en-AU"/>
        </a:p>
      </dgm:t>
    </dgm:pt>
    <dgm:pt modelId="{6F3FDA29-87B3-48F4-B55C-EC4FFA57800D}" type="pres">
      <dgm:prSet presAssocID="{19B10E12-049F-4B87-90B4-2E69D8BAB035}" presName="spacer" presStyleCnt="0"/>
      <dgm:spPr/>
    </dgm:pt>
    <dgm:pt modelId="{1B2606CE-5C4A-4AA7-94FA-24642DE12FC9}" type="pres">
      <dgm:prSet presAssocID="{5C3CECE1-7DBB-4819-98AC-53A5899B9785}" presName="comp" presStyleCnt="0"/>
      <dgm:spPr/>
    </dgm:pt>
    <dgm:pt modelId="{8D68286C-812C-4D1A-A3E2-EC6A71C34648}" type="pres">
      <dgm:prSet presAssocID="{5C3CECE1-7DBB-4819-98AC-53A5899B9785}" presName="box" presStyleLbl="node1" presStyleIdx="5" presStyleCnt="6"/>
      <dgm:spPr/>
      <dgm:t>
        <a:bodyPr/>
        <a:lstStyle/>
        <a:p>
          <a:endParaRPr lang="en-AU"/>
        </a:p>
      </dgm:t>
    </dgm:pt>
    <dgm:pt modelId="{DF0FB627-C4CC-4D58-86C6-440DA9BE53BF}" type="pres">
      <dgm:prSet presAssocID="{5C3CECE1-7DBB-4819-98AC-53A5899B9785}" presName="img" presStyleLbl="fgImgPlace1" presStyleIdx="5" presStyleCnt="6"/>
      <dgm:spPr/>
    </dgm:pt>
    <dgm:pt modelId="{58D92EAD-C8BB-4F34-9EB1-1CFA9D452933}" type="pres">
      <dgm:prSet presAssocID="{5C3CECE1-7DBB-4819-98AC-53A5899B9785}" presName="text" presStyleLbl="node1" presStyleIdx="5" presStyleCnt="6">
        <dgm:presLayoutVars>
          <dgm:bulletEnabled val="1"/>
        </dgm:presLayoutVars>
      </dgm:prSet>
      <dgm:spPr/>
      <dgm:t>
        <a:bodyPr/>
        <a:lstStyle/>
        <a:p>
          <a:endParaRPr lang="en-AU"/>
        </a:p>
      </dgm:t>
    </dgm:pt>
  </dgm:ptLst>
  <dgm:cxnLst>
    <dgm:cxn modelId="{050FBB90-E4D8-4975-B236-81719437232C}" type="presOf" srcId="{BA9022CD-B3AF-4139-A8D8-20064D071EB8}" destId="{5C80CA7B-5B92-4FA7-87F9-5AEE01D21F63}" srcOrd="0" destOrd="0" presId="urn:microsoft.com/office/officeart/2005/8/layout/vList4"/>
    <dgm:cxn modelId="{D4B48CF4-5C61-456D-9C3E-7C273C03BF69}" srcId="{C6250472-C9B8-45E4-9084-E386030ECC28}" destId="{4D2EFAB5-BD2A-498D-A57D-3A99F26742E1}" srcOrd="3" destOrd="0" parTransId="{048BAFD7-5991-454D-BAEF-57BD7E4F9C1D}" sibTransId="{E14DA104-18CE-4521-88AD-22EFEDBF768C}"/>
    <dgm:cxn modelId="{CE5E4168-3810-48D0-B619-14EC6E2BE833}" srcId="{C6250472-C9B8-45E4-9084-E386030ECC28}" destId="{C2ACEC78-F1E9-42E6-8CB6-C8EF83F81C1F}" srcOrd="1" destOrd="0" parTransId="{8266FF83-698E-4443-8DE5-3BCF90EE3139}" sibTransId="{58A26AA7-54A7-4692-A80E-BC662891F3FA}"/>
    <dgm:cxn modelId="{EAF5E239-6FE7-4EDA-B55C-89D5FCFCD5ED}" type="presOf" srcId="{5C3CECE1-7DBB-4819-98AC-53A5899B9785}" destId="{58D92EAD-C8BB-4F34-9EB1-1CFA9D452933}" srcOrd="1" destOrd="0" presId="urn:microsoft.com/office/officeart/2005/8/layout/vList4"/>
    <dgm:cxn modelId="{5E3E0651-C5D3-4EC1-8546-5838A14C4DE3}" type="presOf" srcId="{C6250472-C9B8-45E4-9084-E386030ECC28}" destId="{70AE17F9-A0E6-412F-8D74-73F649B786A7}" srcOrd="0" destOrd="0" presId="urn:microsoft.com/office/officeart/2005/8/layout/vList4"/>
    <dgm:cxn modelId="{5F31DD80-CF6C-4B04-8B0F-E3CAAE596D53}" type="presOf" srcId="{9341D604-5A18-47F8-A3F1-EA4CA3660179}" destId="{5A3D47A3-8DFF-4265-8CDA-A6107E044A47}" srcOrd="1" destOrd="0" presId="urn:microsoft.com/office/officeart/2005/8/layout/vList4"/>
    <dgm:cxn modelId="{A491FFC6-6EC1-4E4D-9A8F-5D38B5980B3A}" type="presOf" srcId="{9341D604-5A18-47F8-A3F1-EA4CA3660179}" destId="{FD4F26B3-7522-4E9B-99D1-14F8C3BC638A}" srcOrd="0" destOrd="0" presId="urn:microsoft.com/office/officeart/2005/8/layout/vList4"/>
    <dgm:cxn modelId="{F8AB1088-4FCC-4EB1-83E3-6793EE36D2A3}" srcId="{C6250472-C9B8-45E4-9084-E386030ECC28}" destId="{BA9022CD-B3AF-4139-A8D8-20064D071EB8}" srcOrd="4" destOrd="0" parTransId="{5CAA0839-1EBF-47DB-8008-AEF8641A5844}" sibTransId="{19B10E12-049F-4B87-90B4-2E69D8BAB035}"/>
    <dgm:cxn modelId="{1CA3B92C-9684-4738-B79D-019B7C63ACA3}" type="presOf" srcId="{BA9022CD-B3AF-4139-A8D8-20064D071EB8}" destId="{BE4DE283-00A2-4A5A-8A96-5A3F8AE5FD88}" srcOrd="1" destOrd="0" presId="urn:microsoft.com/office/officeart/2005/8/layout/vList4"/>
    <dgm:cxn modelId="{BB501AFC-823B-4032-9A59-CD6A7B27BB83}" type="presOf" srcId="{5C3CECE1-7DBB-4819-98AC-53A5899B9785}" destId="{8D68286C-812C-4D1A-A3E2-EC6A71C34648}" srcOrd="0" destOrd="0" presId="urn:microsoft.com/office/officeart/2005/8/layout/vList4"/>
    <dgm:cxn modelId="{DAA8B03E-F964-4445-8B59-78ECBAC9847C}" type="presOf" srcId="{4D2EFAB5-BD2A-498D-A57D-3A99F26742E1}" destId="{4B3B79D0-B0A1-4125-B8A3-C8E241335238}" srcOrd="1" destOrd="0" presId="urn:microsoft.com/office/officeart/2005/8/layout/vList4"/>
    <dgm:cxn modelId="{13238CD1-316B-4486-86A8-B849EE9DF5B3}" type="presOf" srcId="{C2ACEC78-F1E9-42E6-8CB6-C8EF83F81C1F}" destId="{7AB47F02-30C0-41F9-B496-46AB02B38C56}" srcOrd="1" destOrd="0" presId="urn:microsoft.com/office/officeart/2005/8/layout/vList4"/>
    <dgm:cxn modelId="{D15E07C6-8E9E-471F-918B-6CD34BA87C26}" type="presOf" srcId="{64E9723C-F78F-46A3-B2C7-E59F4078BBAA}" destId="{53ED1383-28FC-4F93-A537-6C0852E77A3A}" srcOrd="1" destOrd="0" presId="urn:microsoft.com/office/officeart/2005/8/layout/vList4"/>
    <dgm:cxn modelId="{A00E13D1-9282-4265-9C1B-50DC817034A9}" srcId="{C6250472-C9B8-45E4-9084-E386030ECC28}" destId="{9341D604-5A18-47F8-A3F1-EA4CA3660179}" srcOrd="0" destOrd="0" parTransId="{56A4568C-BA0A-415D-B5DF-808E4B997CEE}" sibTransId="{29D49EA2-27E7-4D9D-9920-D200E0F7010B}"/>
    <dgm:cxn modelId="{D69BC786-C660-433C-8ACB-0713697BB4BA}" type="presOf" srcId="{4D2EFAB5-BD2A-498D-A57D-3A99F26742E1}" destId="{D8079626-EFC6-491E-A307-7D7470B21765}" srcOrd="0" destOrd="0" presId="urn:microsoft.com/office/officeart/2005/8/layout/vList4"/>
    <dgm:cxn modelId="{77CBEC4C-A9C8-417B-A7B7-CEE03538AD94}" type="presOf" srcId="{C2ACEC78-F1E9-42E6-8CB6-C8EF83F81C1F}" destId="{A7A78124-6184-4E3B-9AE3-65FD5A576F23}" srcOrd="0" destOrd="0" presId="urn:microsoft.com/office/officeart/2005/8/layout/vList4"/>
    <dgm:cxn modelId="{11C507AC-7EBF-441B-9F8D-D45288970532}" srcId="{C6250472-C9B8-45E4-9084-E386030ECC28}" destId="{64E9723C-F78F-46A3-B2C7-E59F4078BBAA}" srcOrd="2" destOrd="0" parTransId="{CC20A5E2-B6F1-4F8B-ABBC-A70D32BF6A51}" sibTransId="{6800B673-A699-4480-BB2C-A770D2317B1B}"/>
    <dgm:cxn modelId="{0F5E6994-426B-44F3-AC35-8A5C864B7FAB}" type="presOf" srcId="{64E9723C-F78F-46A3-B2C7-E59F4078BBAA}" destId="{341AEE82-FCAC-40AB-9CFA-E512772C1A3A}" srcOrd="0" destOrd="0" presId="urn:microsoft.com/office/officeart/2005/8/layout/vList4"/>
    <dgm:cxn modelId="{3FBECDE7-E583-418F-898D-6A02D5EF4687}" srcId="{C6250472-C9B8-45E4-9084-E386030ECC28}" destId="{5C3CECE1-7DBB-4819-98AC-53A5899B9785}" srcOrd="5" destOrd="0" parTransId="{A7148F3F-7412-4697-8749-5930663C176D}" sibTransId="{91B693E3-A89F-4AB0-BE37-2D6118D44FF8}"/>
    <dgm:cxn modelId="{CE60907B-EA3B-4E66-839E-72D2EBA38490}" type="presParOf" srcId="{70AE17F9-A0E6-412F-8D74-73F649B786A7}" destId="{B7E78DFE-2457-465D-884A-42082ABC877E}" srcOrd="0" destOrd="0" presId="urn:microsoft.com/office/officeart/2005/8/layout/vList4"/>
    <dgm:cxn modelId="{A959F233-541C-4CAD-A1B5-A6E376BBE71D}" type="presParOf" srcId="{B7E78DFE-2457-465D-884A-42082ABC877E}" destId="{FD4F26B3-7522-4E9B-99D1-14F8C3BC638A}" srcOrd="0" destOrd="0" presId="urn:microsoft.com/office/officeart/2005/8/layout/vList4"/>
    <dgm:cxn modelId="{ADCCCFBF-683F-49AB-9D03-8BEF93FCD2C7}" type="presParOf" srcId="{B7E78DFE-2457-465D-884A-42082ABC877E}" destId="{47476A36-259D-497D-99F5-8BF5DB52FE2D}" srcOrd="1" destOrd="0" presId="urn:microsoft.com/office/officeart/2005/8/layout/vList4"/>
    <dgm:cxn modelId="{E25CF3A1-5ED4-4798-9962-0C3EBF377057}" type="presParOf" srcId="{B7E78DFE-2457-465D-884A-42082ABC877E}" destId="{5A3D47A3-8DFF-4265-8CDA-A6107E044A47}" srcOrd="2" destOrd="0" presId="urn:microsoft.com/office/officeart/2005/8/layout/vList4"/>
    <dgm:cxn modelId="{C47FA425-0FE3-4866-8800-C1C5D3A60F4E}" type="presParOf" srcId="{70AE17F9-A0E6-412F-8D74-73F649B786A7}" destId="{ACDF4DD0-3536-4D04-9744-05A2F74BB747}" srcOrd="1" destOrd="0" presId="urn:microsoft.com/office/officeart/2005/8/layout/vList4"/>
    <dgm:cxn modelId="{456D7585-D999-439E-B213-9D0B43893A4A}" type="presParOf" srcId="{70AE17F9-A0E6-412F-8D74-73F649B786A7}" destId="{384FCF3B-DFF0-47C0-9E3A-03EA61D32A21}" srcOrd="2" destOrd="0" presId="urn:microsoft.com/office/officeart/2005/8/layout/vList4"/>
    <dgm:cxn modelId="{FFE6245A-A925-4904-AD29-A50CE94CCD25}" type="presParOf" srcId="{384FCF3B-DFF0-47C0-9E3A-03EA61D32A21}" destId="{A7A78124-6184-4E3B-9AE3-65FD5A576F23}" srcOrd="0" destOrd="0" presId="urn:microsoft.com/office/officeart/2005/8/layout/vList4"/>
    <dgm:cxn modelId="{C2039115-F961-493C-856B-5D4C4695D6CE}" type="presParOf" srcId="{384FCF3B-DFF0-47C0-9E3A-03EA61D32A21}" destId="{8074A826-7DDB-4D6F-AD5F-0D70FB26F967}" srcOrd="1" destOrd="0" presId="urn:microsoft.com/office/officeart/2005/8/layout/vList4"/>
    <dgm:cxn modelId="{EB8CF36D-27F4-42F2-8A6D-C7E61EC31567}" type="presParOf" srcId="{384FCF3B-DFF0-47C0-9E3A-03EA61D32A21}" destId="{7AB47F02-30C0-41F9-B496-46AB02B38C56}" srcOrd="2" destOrd="0" presId="urn:microsoft.com/office/officeart/2005/8/layout/vList4"/>
    <dgm:cxn modelId="{0FBF5644-DAEA-4718-8C54-22878C066E8B}" type="presParOf" srcId="{70AE17F9-A0E6-412F-8D74-73F649B786A7}" destId="{3626A0BB-2FEA-4304-9341-9EE4CFDD121A}" srcOrd="3" destOrd="0" presId="urn:microsoft.com/office/officeart/2005/8/layout/vList4"/>
    <dgm:cxn modelId="{7D9459EB-70E1-441C-8811-0915E452A3B0}" type="presParOf" srcId="{70AE17F9-A0E6-412F-8D74-73F649B786A7}" destId="{52FAD6D2-51C6-4854-979A-D3A0851C8DF3}" srcOrd="4" destOrd="0" presId="urn:microsoft.com/office/officeart/2005/8/layout/vList4"/>
    <dgm:cxn modelId="{7342BFAD-3CEE-4738-9346-0390107F266E}" type="presParOf" srcId="{52FAD6D2-51C6-4854-979A-D3A0851C8DF3}" destId="{341AEE82-FCAC-40AB-9CFA-E512772C1A3A}" srcOrd="0" destOrd="0" presId="urn:microsoft.com/office/officeart/2005/8/layout/vList4"/>
    <dgm:cxn modelId="{A5A04A16-5A6C-4C16-9269-A8C636D21861}" type="presParOf" srcId="{52FAD6D2-51C6-4854-979A-D3A0851C8DF3}" destId="{B09FD012-2F92-432A-BD5E-2356B7D41CAE}" srcOrd="1" destOrd="0" presId="urn:microsoft.com/office/officeart/2005/8/layout/vList4"/>
    <dgm:cxn modelId="{332920A2-9CC5-4D70-A2D2-5E34144E8DD7}" type="presParOf" srcId="{52FAD6D2-51C6-4854-979A-D3A0851C8DF3}" destId="{53ED1383-28FC-4F93-A537-6C0852E77A3A}" srcOrd="2" destOrd="0" presId="urn:microsoft.com/office/officeart/2005/8/layout/vList4"/>
    <dgm:cxn modelId="{6F09BB15-9FB8-48D6-9FFE-A35C33D9C98F}" type="presParOf" srcId="{70AE17F9-A0E6-412F-8D74-73F649B786A7}" destId="{B9F4FFD9-7DE4-421E-A5F2-3D46A0BE4A00}" srcOrd="5" destOrd="0" presId="urn:microsoft.com/office/officeart/2005/8/layout/vList4"/>
    <dgm:cxn modelId="{5A60D85C-9EE6-4CD1-B2AF-58CECBBA059B}" type="presParOf" srcId="{70AE17F9-A0E6-412F-8D74-73F649B786A7}" destId="{2C99522D-75E5-49A7-BEA8-A3740F2DA8D9}" srcOrd="6" destOrd="0" presId="urn:microsoft.com/office/officeart/2005/8/layout/vList4"/>
    <dgm:cxn modelId="{2E7722EE-21D5-4D76-B7C5-25425A4CE23F}" type="presParOf" srcId="{2C99522D-75E5-49A7-BEA8-A3740F2DA8D9}" destId="{D8079626-EFC6-491E-A307-7D7470B21765}" srcOrd="0" destOrd="0" presId="urn:microsoft.com/office/officeart/2005/8/layout/vList4"/>
    <dgm:cxn modelId="{303177E0-F73A-47DD-B429-A2F6E684AF40}" type="presParOf" srcId="{2C99522D-75E5-49A7-BEA8-A3740F2DA8D9}" destId="{CF0E005D-83C9-4100-BD54-ADD3234525FC}" srcOrd="1" destOrd="0" presId="urn:microsoft.com/office/officeart/2005/8/layout/vList4"/>
    <dgm:cxn modelId="{727F4204-F495-4C63-98C6-BF57FB3EB45C}" type="presParOf" srcId="{2C99522D-75E5-49A7-BEA8-A3740F2DA8D9}" destId="{4B3B79D0-B0A1-4125-B8A3-C8E241335238}" srcOrd="2" destOrd="0" presId="urn:microsoft.com/office/officeart/2005/8/layout/vList4"/>
    <dgm:cxn modelId="{1285A020-D7CF-49E3-885F-A91D6DC61618}" type="presParOf" srcId="{70AE17F9-A0E6-412F-8D74-73F649B786A7}" destId="{EF9DC7F6-60AE-48F3-9422-7F0A446F0784}" srcOrd="7" destOrd="0" presId="urn:microsoft.com/office/officeart/2005/8/layout/vList4"/>
    <dgm:cxn modelId="{80669502-3F27-48E8-8BDE-BE91A8656DB1}" type="presParOf" srcId="{70AE17F9-A0E6-412F-8D74-73F649B786A7}" destId="{BE162E64-7D5E-4A4C-B037-3116CE2DA6CA}" srcOrd="8" destOrd="0" presId="urn:microsoft.com/office/officeart/2005/8/layout/vList4"/>
    <dgm:cxn modelId="{0F399EB7-C90B-48DD-BBD2-FF3B019CEAB3}" type="presParOf" srcId="{BE162E64-7D5E-4A4C-B037-3116CE2DA6CA}" destId="{5C80CA7B-5B92-4FA7-87F9-5AEE01D21F63}" srcOrd="0" destOrd="0" presId="urn:microsoft.com/office/officeart/2005/8/layout/vList4"/>
    <dgm:cxn modelId="{E273B869-044A-45D3-9E18-941C7C14E8CB}" type="presParOf" srcId="{BE162E64-7D5E-4A4C-B037-3116CE2DA6CA}" destId="{66B650B5-AFBD-4C1D-8191-DCC53AE71CE9}" srcOrd="1" destOrd="0" presId="urn:microsoft.com/office/officeart/2005/8/layout/vList4"/>
    <dgm:cxn modelId="{67F35D20-2135-4B0C-BF6D-CAAF92C2265B}" type="presParOf" srcId="{BE162E64-7D5E-4A4C-B037-3116CE2DA6CA}" destId="{BE4DE283-00A2-4A5A-8A96-5A3F8AE5FD88}" srcOrd="2" destOrd="0" presId="urn:microsoft.com/office/officeart/2005/8/layout/vList4"/>
    <dgm:cxn modelId="{B37C6F45-2C2F-4782-8206-2C0997ADF53F}" type="presParOf" srcId="{70AE17F9-A0E6-412F-8D74-73F649B786A7}" destId="{6F3FDA29-87B3-48F4-B55C-EC4FFA57800D}" srcOrd="9" destOrd="0" presId="urn:microsoft.com/office/officeart/2005/8/layout/vList4"/>
    <dgm:cxn modelId="{00844C1A-241C-4692-AE54-D5F1D33F66D0}" type="presParOf" srcId="{70AE17F9-A0E6-412F-8D74-73F649B786A7}" destId="{1B2606CE-5C4A-4AA7-94FA-24642DE12FC9}" srcOrd="10" destOrd="0" presId="urn:microsoft.com/office/officeart/2005/8/layout/vList4"/>
    <dgm:cxn modelId="{8BADF5CA-0F08-4E7E-B3D0-1EE4F1C25A99}" type="presParOf" srcId="{1B2606CE-5C4A-4AA7-94FA-24642DE12FC9}" destId="{8D68286C-812C-4D1A-A3E2-EC6A71C34648}" srcOrd="0" destOrd="0" presId="urn:microsoft.com/office/officeart/2005/8/layout/vList4"/>
    <dgm:cxn modelId="{FE2C28BE-FA42-4202-AFD3-D1F5996F2522}" type="presParOf" srcId="{1B2606CE-5C4A-4AA7-94FA-24642DE12FC9}" destId="{DF0FB627-C4CC-4D58-86C6-440DA9BE53BF}" srcOrd="1" destOrd="0" presId="urn:microsoft.com/office/officeart/2005/8/layout/vList4"/>
    <dgm:cxn modelId="{42DD5D1E-01D0-47CE-B348-1F10A5268850}" type="presParOf" srcId="{1B2606CE-5C4A-4AA7-94FA-24642DE12FC9}" destId="{58D92EAD-C8BB-4F34-9EB1-1CFA9D45293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FECCA-1D95-4683-B911-C868FBB4EDDA}"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n-AU"/>
        </a:p>
      </dgm:t>
    </dgm:pt>
    <dgm:pt modelId="{60075F18-02AF-49E7-AE7A-7AF4BA089B60}">
      <dgm:prSet phldrT="[Text]" custT="1"/>
      <dgm:spPr/>
      <dgm:t>
        <a:bodyPr/>
        <a:lstStyle/>
        <a:p>
          <a:r>
            <a:rPr lang="en-US" sz="2000" b="1" u="sng" dirty="0" smtClean="0"/>
            <a:t>CONTEXT…</a:t>
          </a:r>
          <a:endParaRPr lang="en-AU" sz="2000" dirty="0"/>
        </a:p>
      </dgm:t>
    </dgm:pt>
    <dgm:pt modelId="{E29347EC-8F04-4091-B525-4438FF92DF39}" type="parTrans" cxnId="{60A19BA0-3AC7-44D0-9A85-35537CA29FD6}">
      <dgm:prSet/>
      <dgm:spPr/>
      <dgm:t>
        <a:bodyPr/>
        <a:lstStyle/>
        <a:p>
          <a:endParaRPr lang="en-AU"/>
        </a:p>
      </dgm:t>
    </dgm:pt>
    <dgm:pt modelId="{E5D68B6A-3D1F-4D2F-B2C0-8E58C2560163}" type="sibTrans" cxnId="{60A19BA0-3AC7-44D0-9A85-35537CA29FD6}">
      <dgm:prSet/>
      <dgm:spPr/>
      <dgm:t>
        <a:bodyPr/>
        <a:lstStyle/>
        <a:p>
          <a:endParaRPr lang="en-AU"/>
        </a:p>
      </dgm:t>
    </dgm:pt>
    <dgm:pt modelId="{268AB08D-AE47-4D7A-9D06-65637A0DDD58}">
      <dgm:prSet phldrT="[Text]" custT="1"/>
      <dgm:spPr/>
      <dgm:t>
        <a:bodyPr/>
        <a:lstStyle/>
        <a:p>
          <a:r>
            <a:rPr lang="en-US" sz="2000" b="1" u="sng" dirty="0" smtClean="0"/>
            <a:t>EXPERIENCE OF HER OWN BODY…</a:t>
          </a:r>
          <a:endParaRPr lang="en-AU" sz="2000" dirty="0"/>
        </a:p>
      </dgm:t>
    </dgm:pt>
    <dgm:pt modelId="{DFEF781D-21D6-4164-B8D8-6A38F49E0F8D}" type="parTrans" cxnId="{E7CE79D2-6F04-4867-BCA2-4F895D3A8DBE}">
      <dgm:prSet/>
      <dgm:spPr/>
      <dgm:t>
        <a:bodyPr/>
        <a:lstStyle/>
        <a:p>
          <a:endParaRPr lang="en-AU"/>
        </a:p>
      </dgm:t>
    </dgm:pt>
    <dgm:pt modelId="{7489599D-E709-43FD-A339-442901E020EE}" type="sibTrans" cxnId="{E7CE79D2-6F04-4867-BCA2-4F895D3A8DBE}">
      <dgm:prSet/>
      <dgm:spPr/>
      <dgm:t>
        <a:bodyPr/>
        <a:lstStyle/>
        <a:p>
          <a:endParaRPr lang="en-AU"/>
        </a:p>
      </dgm:t>
    </dgm:pt>
    <dgm:pt modelId="{0EEAABA3-A592-4117-A2DF-60E5B2850AF4}">
      <dgm:prSet phldrT="[Text]" custT="1"/>
      <dgm:spPr/>
      <dgm:t>
        <a:bodyPr/>
        <a:lstStyle/>
        <a:p>
          <a:r>
            <a:rPr lang="en-AU" sz="1800" b="1" u="sng" dirty="0" smtClean="0"/>
            <a:t>LEARNT ABOUT THE BODY…</a:t>
          </a:r>
          <a:endParaRPr lang="en-AU" sz="1800" dirty="0"/>
        </a:p>
      </dgm:t>
    </dgm:pt>
    <dgm:pt modelId="{E80F674E-8B16-4547-BCE6-274F9AC370A0}" type="parTrans" cxnId="{D17F7DC1-5D4B-4565-A40C-69A7B62E5B3F}">
      <dgm:prSet/>
      <dgm:spPr/>
      <dgm:t>
        <a:bodyPr/>
        <a:lstStyle/>
        <a:p>
          <a:endParaRPr lang="en-AU"/>
        </a:p>
      </dgm:t>
    </dgm:pt>
    <dgm:pt modelId="{FD316C47-AF4B-476F-ADF5-D18FE387BDD6}" type="sibTrans" cxnId="{D17F7DC1-5D4B-4565-A40C-69A7B62E5B3F}">
      <dgm:prSet/>
      <dgm:spPr/>
      <dgm:t>
        <a:bodyPr/>
        <a:lstStyle/>
        <a:p>
          <a:endParaRPr lang="en-AU"/>
        </a:p>
      </dgm:t>
    </dgm:pt>
    <dgm:pt modelId="{A363F2B3-A470-4BDD-88E6-7BCA4B9F11D8}">
      <dgm:prSet custT="1"/>
      <dgm:spPr/>
      <dgm:t>
        <a:bodyPr/>
        <a:lstStyle/>
        <a:p>
          <a:r>
            <a:rPr lang="en-US" sz="2000" dirty="0" smtClean="0"/>
            <a:t>Alright to use embodied practices in counselling room but not in other areas of the sector </a:t>
          </a:r>
          <a:r>
            <a:rPr lang="en-US" sz="2000" b="1" dirty="0" smtClean="0">
              <a:latin typeface="Bradley Hand ITC" panose="03070402050302030203" pitchFamily="66" charset="0"/>
            </a:rPr>
            <a:t>–manager is uncomfortable  </a:t>
          </a:r>
          <a:r>
            <a:rPr lang="en-US" sz="1200" dirty="0" smtClean="0"/>
            <a:t>[Focus group 1]</a:t>
          </a:r>
        </a:p>
      </dgm:t>
    </dgm:pt>
    <dgm:pt modelId="{55B610BA-209B-4188-95F5-918EB6E827B6}" type="parTrans" cxnId="{4FA278D9-2CD4-40D5-8A0D-51D26AB5266A}">
      <dgm:prSet/>
      <dgm:spPr/>
      <dgm:t>
        <a:bodyPr/>
        <a:lstStyle/>
        <a:p>
          <a:endParaRPr lang="en-AU"/>
        </a:p>
      </dgm:t>
    </dgm:pt>
    <dgm:pt modelId="{1365A2CB-2CE8-44BC-AFE7-26CE5FCEDBFC}" type="sibTrans" cxnId="{4FA278D9-2CD4-40D5-8A0D-51D26AB5266A}">
      <dgm:prSet/>
      <dgm:spPr/>
      <dgm:t>
        <a:bodyPr/>
        <a:lstStyle/>
        <a:p>
          <a:endParaRPr lang="en-AU"/>
        </a:p>
      </dgm:t>
    </dgm:pt>
    <dgm:pt modelId="{5F29975C-B460-44EE-AD06-6E7B91064E8E}">
      <dgm:prSet custT="1"/>
      <dgm:spPr/>
      <dgm:t>
        <a:bodyPr/>
        <a:lstStyle/>
        <a:p>
          <a:r>
            <a:rPr lang="en-US" sz="2000" smtClean="0"/>
            <a:t>The meaning of her own weight/body size </a:t>
          </a:r>
          <a:r>
            <a:rPr lang="en-US" sz="2000" b="1" smtClean="0">
              <a:latin typeface="Bradley Hand ITC" panose="03070402050302030203" pitchFamily="66" charset="0"/>
            </a:rPr>
            <a:t>– standing ground vs. eating feelings </a:t>
          </a:r>
          <a:r>
            <a:rPr lang="en-US" sz="1200" smtClean="0"/>
            <a:t>[Individual Interview]</a:t>
          </a:r>
          <a:endParaRPr lang="en-AU" sz="1200" dirty="0"/>
        </a:p>
      </dgm:t>
    </dgm:pt>
    <dgm:pt modelId="{9F52EAE3-F7FB-4C6D-BD4B-42D55BDA6758}" type="parTrans" cxnId="{3BC74F24-FCD2-4BFE-BD74-4F141C571C57}">
      <dgm:prSet/>
      <dgm:spPr/>
      <dgm:t>
        <a:bodyPr/>
        <a:lstStyle/>
        <a:p>
          <a:endParaRPr lang="en-AU"/>
        </a:p>
      </dgm:t>
    </dgm:pt>
    <dgm:pt modelId="{94104D67-E34B-486C-825E-769AFFAA6DD4}" type="sibTrans" cxnId="{3BC74F24-FCD2-4BFE-BD74-4F141C571C57}">
      <dgm:prSet/>
      <dgm:spPr/>
      <dgm:t>
        <a:bodyPr/>
        <a:lstStyle/>
        <a:p>
          <a:endParaRPr lang="en-AU"/>
        </a:p>
      </dgm:t>
    </dgm:pt>
    <dgm:pt modelId="{003B2335-7489-49E9-9E12-7D1671D3E2AC}">
      <dgm:prSet custT="1"/>
      <dgm:spPr/>
      <dgm:t>
        <a:bodyPr/>
        <a:lstStyle/>
        <a:p>
          <a:r>
            <a:rPr lang="en-US" sz="2000" smtClean="0"/>
            <a:t>When working, feels things in the gut </a:t>
          </a:r>
          <a:r>
            <a:rPr lang="en-US" sz="1200" smtClean="0"/>
            <a:t>[Individual Interview]</a:t>
          </a:r>
          <a:endParaRPr lang="en-AU" sz="1200" dirty="0"/>
        </a:p>
      </dgm:t>
    </dgm:pt>
    <dgm:pt modelId="{CB57D495-A8D5-4401-9F27-DA2D1BC8D6F5}" type="parTrans" cxnId="{07135449-F285-463B-BF45-C346473D8572}">
      <dgm:prSet/>
      <dgm:spPr/>
      <dgm:t>
        <a:bodyPr/>
        <a:lstStyle/>
        <a:p>
          <a:endParaRPr lang="en-AU"/>
        </a:p>
      </dgm:t>
    </dgm:pt>
    <dgm:pt modelId="{EA3B134E-1B80-4B60-BF7C-49659B629138}" type="sibTrans" cxnId="{07135449-F285-463B-BF45-C346473D8572}">
      <dgm:prSet/>
      <dgm:spPr/>
      <dgm:t>
        <a:bodyPr/>
        <a:lstStyle/>
        <a:p>
          <a:endParaRPr lang="en-AU"/>
        </a:p>
      </dgm:t>
    </dgm:pt>
    <dgm:pt modelId="{3D0EABA9-D840-42C7-8797-E0DD96B36B3C}">
      <dgm:prSet custT="1"/>
      <dgm:spPr/>
      <dgm:t>
        <a:bodyPr/>
        <a:lstStyle/>
        <a:p>
          <a:r>
            <a:rPr lang="en-US" sz="2000" dirty="0" smtClean="0">
              <a:latin typeface="Arial" panose="020B0604020202020204" pitchFamily="34" charset="0"/>
              <a:cs typeface="Arial" panose="020B0604020202020204" pitchFamily="34" charset="0"/>
            </a:rPr>
            <a:t>Learnt about emotional regulation in the tourism industry </a:t>
          </a:r>
          <a:r>
            <a:rPr lang="en-US" sz="2000" b="1" i="1" dirty="0" smtClean="0">
              <a:latin typeface="Bradley Hand ITC" panose="03070402050302030203" pitchFamily="66" charset="0"/>
              <a:cs typeface="Arial" panose="020B0604020202020204" pitchFamily="34" charset="0"/>
            </a:rPr>
            <a:t>- attunement vs. disassociation             </a:t>
          </a:r>
          <a:r>
            <a:rPr lang="en-US" sz="1200" dirty="0" smtClean="0">
              <a:cs typeface="Arial" panose="020B0604020202020204" pitchFamily="34" charset="0"/>
            </a:rPr>
            <a:t>[Individual interview]</a:t>
          </a:r>
          <a:endParaRPr lang="en-US" sz="1200" b="1" i="1" dirty="0" smtClean="0">
            <a:cs typeface="Arial" panose="020B0604020202020204" pitchFamily="34" charset="0"/>
          </a:endParaRPr>
        </a:p>
      </dgm:t>
    </dgm:pt>
    <dgm:pt modelId="{DB1C52B0-960E-4073-9568-FCB5CE589891}" type="parTrans" cxnId="{7DBE4FC1-DCEF-470A-9BF1-5F796F52392F}">
      <dgm:prSet/>
      <dgm:spPr/>
      <dgm:t>
        <a:bodyPr/>
        <a:lstStyle/>
        <a:p>
          <a:endParaRPr lang="en-AU"/>
        </a:p>
      </dgm:t>
    </dgm:pt>
    <dgm:pt modelId="{B7945202-8E32-4689-BE98-D5252528EDC5}" type="sibTrans" cxnId="{7DBE4FC1-DCEF-470A-9BF1-5F796F52392F}">
      <dgm:prSet/>
      <dgm:spPr/>
      <dgm:t>
        <a:bodyPr/>
        <a:lstStyle/>
        <a:p>
          <a:endParaRPr lang="en-AU"/>
        </a:p>
      </dgm:t>
    </dgm:pt>
    <dgm:pt modelId="{36E1B4DA-5F5E-4F17-9A4A-157DF774242A}">
      <dgm:prSet custT="1"/>
      <dgm:spPr/>
      <dgm:t>
        <a:bodyPr/>
        <a:lstStyle/>
        <a:p>
          <a:r>
            <a:rPr lang="en-US" sz="2000" smtClean="0">
              <a:latin typeface="Arial" panose="020B0604020202020204" pitchFamily="34" charset="0"/>
              <a:cs typeface="Arial" panose="020B0604020202020204" pitchFamily="34" charset="0"/>
            </a:rPr>
            <a:t>Highlighted workers’ reluctance to participate in role plays </a:t>
          </a:r>
          <a:r>
            <a:rPr lang="en-US" sz="2000" b="1" smtClean="0">
              <a:latin typeface="Bradley Hand ITC" panose="03070402050302030203" pitchFamily="66" charset="0"/>
              <a:cs typeface="Arial" panose="020B0604020202020204" pitchFamily="34" charset="0"/>
            </a:rPr>
            <a:t>- doing is more revealing than talking     </a:t>
          </a:r>
          <a:r>
            <a:rPr lang="en-US" sz="1200" smtClean="0"/>
            <a:t>[Focus group 1]</a:t>
          </a:r>
          <a:endParaRPr lang="en-US" sz="1200" dirty="0"/>
        </a:p>
      </dgm:t>
    </dgm:pt>
    <dgm:pt modelId="{FA7D0FC2-D0CA-4B61-BE13-0C53026A5C4D}" type="parTrans" cxnId="{9EE88DE9-2A61-478B-A9D5-C452377C4746}">
      <dgm:prSet/>
      <dgm:spPr/>
      <dgm:t>
        <a:bodyPr/>
        <a:lstStyle/>
        <a:p>
          <a:endParaRPr lang="en-AU"/>
        </a:p>
      </dgm:t>
    </dgm:pt>
    <dgm:pt modelId="{2AE09235-E765-4DD4-8847-28D624055959}" type="sibTrans" cxnId="{9EE88DE9-2A61-478B-A9D5-C452377C4746}">
      <dgm:prSet/>
      <dgm:spPr/>
      <dgm:t>
        <a:bodyPr/>
        <a:lstStyle/>
        <a:p>
          <a:endParaRPr lang="en-AU"/>
        </a:p>
      </dgm:t>
    </dgm:pt>
    <dgm:pt modelId="{A6ADE74F-1AE8-4C29-ABAD-CF8B7B461628}">
      <dgm:prSet custT="1"/>
      <dgm:spPr/>
      <dgm:t>
        <a:bodyPr/>
        <a:lstStyle/>
        <a:p>
          <a:r>
            <a:rPr lang="en-US" sz="2000" smtClean="0">
              <a:latin typeface="Arial" panose="020B0604020202020204" pitchFamily="34" charset="0"/>
              <a:cs typeface="Arial" panose="020B0604020202020204" pitchFamily="34" charset="0"/>
            </a:rPr>
            <a:t>Explored the difference between role plays and being observed in the counselling room </a:t>
          </a:r>
          <a:r>
            <a:rPr lang="en-US" sz="2000" b="1" smtClean="0">
              <a:latin typeface="Bradley Hand ITC" panose="03070402050302030203" pitchFamily="66" charset="0"/>
              <a:cs typeface="Arial" panose="020B0604020202020204" pitchFamily="34" charset="0"/>
            </a:rPr>
            <a:t>- judging and thinking  </a:t>
          </a:r>
          <a:r>
            <a:rPr lang="en-US" sz="1200" smtClean="0"/>
            <a:t>[Focus group 1]</a:t>
          </a:r>
          <a:endParaRPr lang="en-US" sz="1200" dirty="0"/>
        </a:p>
      </dgm:t>
    </dgm:pt>
    <dgm:pt modelId="{0D6086C5-EFF8-4F24-BCFD-C5BED36FBD20}" type="parTrans" cxnId="{0F6EA746-089E-4590-B931-89B642030F06}">
      <dgm:prSet/>
      <dgm:spPr/>
      <dgm:t>
        <a:bodyPr/>
        <a:lstStyle/>
        <a:p>
          <a:endParaRPr lang="en-AU"/>
        </a:p>
      </dgm:t>
    </dgm:pt>
    <dgm:pt modelId="{925CD446-3650-4020-8D2C-C1C473A18479}" type="sibTrans" cxnId="{0F6EA746-089E-4590-B931-89B642030F06}">
      <dgm:prSet/>
      <dgm:spPr/>
      <dgm:t>
        <a:bodyPr/>
        <a:lstStyle/>
        <a:p>
          <a:endParaRPr lang="en-AU"/>
        </a:p>
      </dgm:t>
    </dgm:pt>
    <dgm:pt modelId="{83FC4A3C-98AA-4311-9B75-D18B72A94F01}" type="pres">
      <dgm:prSet presAssocID="{DF1FECCA-1D95-4683-B911-C868FBB4EDDA}" presName="diagram" presStyleCnt="0">
        <dgm:presLayoutVars>
          <dgm:chPref val="1"/>
          <dgm:dir/>
          <dgm:animOne val="branch"/>
          <dgm:animLvl val="lvl"/>
          <dgm:resizeHandles/>
        </dgm:presLayoutVars>
      </dgm:prSet>
      <dgm:spPr/>
      <dgm:t>
        <a:bodyPr/>
        <a:lstStyle/>
        <a:p>
          <a:endParaRPr lang="en-AU"/>
        </a:p>
      </dgm:t>
    </dgm:pt>
    <dgm:pt modelId="{A810F711-D2FF-42ED-B7A2-B4F2B50DBD21}" type="pres">
      <dgm:prSet presAssocID="{60075F18-02AF-49E7-AE7A-7AF4BA089B60}" presName="root" presStyleCnt="0"/>
      <dgm:spPr/>
      <dgm:t>
        <a:bodyPr/>
        <a:lstStyle/>
        <a:p>
          <a:endParaRPr lang="en-AU"/>
        </a:p>
      </dgm:t>
    </dgm:pt>
    <dgm:pt modelId="{F3815F8A-1543-471C-8C76-95E07D1E4E1C}" type="pres">
      <dgm:prSet presAssocID="{60075F18-02AF-49E7-AE7A-7AF4BA089B60}" presName="rootComposite" presStyleCnt="0"/>
      <dgm:spPr/>
      <dgm:t>
        <a:bodyPr/>
        <a:lstStyle/>
        <a:p>
          <a:endParaRPr lang="en-AU"/>
        </a:p>
      </dgm:t>
    </dgm:pt>
    <dgm:pt modelId="{3CE6EA20-886F-46E1-AE02-82367DB46495}" type="pres">
      <dgm:prSet presAssocID="{60075F18-02AF-49E7-AE7A-7AF4BA089B60}" presName="rootText" presStyleLbl="node1" presStyleIdx="0" presStyleCnt="3" custScaleX="100547" custLinFactNeighborX="4023" custLinFactNeighborY="-248"/>
      <dgm:spPr/>
      <dgm:t>
        <a:bodyPr/>
        <a:lstStyle/>
        <a:p>
          <a:endParaRPr lang="en-AU"/>
        </a:p>
      </dgm:t>
    </dgm:pt>
    <dgm:pt modelId="{A0606AA4-E871-453E-9A75-4AAE2BF29411}" type="pres">
      <dgm:prSet presAssocID="{60075F18-02AF-49E7-AE7A-7AF4BA089B60}" presName="rootConnector" presStyleLbl="node1" presStyleIdx="0" presStyleCnt="3"/>
      <dgm:spPr/>
      <dgm:t>
        <a:bodyPr/>
        <a:lstStyle/>
        <a:p>
          <a:endParaRPr lang="en-AU"/>
        </a:p>
      </dgm:t>
    </dgm:pt>
    <dgm:pt modelId="{628E7A97-259B-4319-9D89-6935E44B83EA}" type="pres">
      <dgm:prSet presAssocID="{60075F18-02AF-49E7-AE7A-7AF4BA089B60}" presName="childShape" presStyleCnt="0"/>
      <dgm:spPr/>
      <dgm:t>
        <a:bodyPr/>
        <a:lstStyle/>
        <a:p>
          <a:endParaRPr lang="en-AU"/>
        </a:p>
      </dgm:t>
    </dgm:pt>
    <dgm:pt modelId="{C0DA6B81-32A3-44D6-AD02-20970912DDB8}" type="pres">
      <dgm:prSet presAssocID="{55B610BA-209B-4188-95F5-918EB6E827B6}" presName="Name13" presStyleLbl="parChTrans1D2" presStyleIdx="0" presStyleCnt="6"/>
      <dgm:spPr/>
      <dgm:t>
        <a:bodyPr/>
        <a:lstStyle/>
        <a:p>
          <a:endParaRPr lang="en-AU"/>
        </a:p>
      </dgm:t>
    </dgm:pt>
    <dgm:pt modelId="{76F3E8EE-4AA1-40B1-96CF-C618C6B8A603}" type="pres">
      <dgm:prSet presAssocID="{A363F2B3-A470-4BDD-88E6-7BCA4B9F11D8}" presName="childText" presStyleLbl="bgAcc1" presStyleIdx="0" presStyleCnt="6" custScaleX="121506" custScaleY="338423" custLinFactNeighborX="-1480" custLinFactNeighborY="1419">
        <dgm:presLayoutVars>
          <dgm:bulletEnabled val="1"/>
        </dgm:presLayoutVars>
      </dgm:prSet>
      <dgm:spPr/>
      <dgm:t>
        <a:bodyPr/>
        <a:lstStyle/>
        <a:p>
          <a:endParaRPr lang="en-AU"/>
        </a:p>
      </dgm:t>
    </dgm:pt>
    <dgm:pt modelId="{86224A7F-60FE-4C4C-A396-3CF1201E811B}" type="pres">
      <dgm:prSet presAssocID="{268AB08D-AE47-4D7A-9D06-65637A0DDD58}" presName="root" presStyleCnt="0"/>
      <dgm:spPr/>
      <dgm:t>
        <a:bodyPr/>
        <a:lstStyle/>
        <a:p>
          <a:endParaRPr lang="en-AU"/>
        </a:p>
      </dgm:t>
    </dgm:pt>
    <dgm:pt modelId="{CC4AA27C-7739-420A-A785-C45AA45318E8}" type="pres">
      <dgm:prSet presAssocID="{268AB08D-AE47-4D7A-9D06-65637A0DDD58}" presName="rootComposite" presStyleCnt="0"/>
      <dgm:spPr/>
      <dgm:t>
        <a:bodyPr/>
        <a:lstStyle/>
        <a:p>
          <a:endParaRPr lang="en-AU"/>
        </a:p>
      </dgm:t>
    </dgm:pt>
    <dgm:pt modelId="{EEE6C09A-69D7-49E7-A858-1B3512708A5C}" type="pres">
      <dgm:prSet presAssocID="{268AB08D-AE47-4D7A-9D06-65637A0DDD58}" presName="rootText" presStyleLbl="node1" presStyleIdx="1" presStyleCnt="3" custScaleX="118042" custLinFactNeighborX="1418" custLinFactNeighborY="-248"/>
      <dgm:spPr/>
      <dgm:t>
        <a:bodyPr/>
        <a:lstStyle/>
        <a:p>
          <a:endParaRPr lang="en-AU"/>
        </a:p>
      </dgm:t>
    </dgm:pt>
    <dgm:pt modelId="{9A3EE1F2-55F6-4391-9421-24DDA9A83EDA}" type="pres">
      <dgm:prSet presAssocID="{268AB08D-AE47-4D7A-9D06-65637A0DDD58}" presName="rootConnector" presStyleLbl="node1" presStyleIdx="1" presStyleCnt="3"/>
      <dgm:spPr/>
      <dgm:t>
        <a:bodyPr/>
        <a:lstStyle/>
        <a:p>
          <a:endParaRPr lang="en-AU"/>
        </a:p>
      </dgm:t>
    </dgm:pt>
    <dgm:pt modelId="{5E12FFA8-0685-4013-85CB-6703381E0EEA}" type="pres">
      <dgm:prSet presAssocID="{268AB08D-AE47-4D7A-9D06-65637A0DDD58}" presName="childShape" presStyleCnt="0"/>
      <dgm:spPr/>
      <dgm:t>
        <a:bodyPr/>
        <a:lstStyle/>
        <a:p>
          <a:endParaRPr lang="en-AU"/>
        </a:p>
      </dgm:t>
    </dgm:pt>
    <dgm:pt modelId="{DEDC4952-0FAE-45D7-9894-D8B261AA4604}" type="pres">
      <dgm:prSet presAssocID="{9F52EAE3-F7FB-4C6D-BD4B-42D55BDA6758}" presName="Name13" presStyleLbl="parChTrans1D2" presStyleIdx="1" presStyleCnt="6"/>
      <dgm:spPr/>
      <dgm:t>
        <a:bodyPr/>
        <a:lstStyle/>
        <a:p>
          <a:endParaRPr lang="en-AU"/>
        </a:p>
      </dgm:t>
    </dgm:pt>
    <dgm:pt modelId="{549EC337-E6C4-4A41-BA8C-E97E7B85EF53}" type="pres">
      <dgm:prSet presAssocID="{5F29975C-B460-44EE-AD06-6E7B91064E8E}" presName="childText" presStyleLbl="bgAcc1" presStyleIdx="1" presStyleCnt="6" custScaleX="109556" custScaleY="304781" custLinFactNeighborX="-888" custLinFactNeighborY="-6032">
        <dgm:presLayoutVars>
          <dgm:bulletEnabled val="1"/>
        </dgm:presLayoutVars>
      </dgm:prSet>
      <dgm:spPr/>
      <dgm:t>
        <a:bodyPr/>
        <a:lstStyle/>
        <a:p>
          <a:endParaRPr lang="en-AU"/>
        </a:p>
      </dgm:t>
    </dgm:pt>
    <dgm:pt modelId="{79AA9BD1-CC0D-4DDC-B8E2-014E260F97C9}" type="pres">
      <dgm:prSet presAssocID="{CB57D495-A8D5-4401-9F27-DA2D1BC8D6F5}" presName="Name13" presStyleLbl="parChTrans1D2" presStyleIdx="2" presStyleCnt="6"/>
      <dgm:spPr/>
      <dgm:t>
        <a:bodyPr/>
        <a:lstStyle/>
        <a:p>
          <a:endParaRPr lang="en-AU"/>
        </a:p>
      </dgm:t>
    </dgm:pt>
    <dgm:pt modelId="{6706744F-7E23-431E-B833-3754F702F029}" type="pres">
      <dgm:prSet presAssocID="{003B2335-7489-49E9-9E12-7D1671D3E2AC}" presName="childText" presStyleLbl="bgAcc1" presStyleIdx="2" presStyleCnt="6" custScaleX="118627" custScaleY="204399" custLinFactNeighborX="-5545" custLinFactNeighborY="-3927">
        <dgm:presLayoutVars>
          <dgm:bulletEnabled val="1"/>
        </dgm:presLayoutVars>
      </dgm:prSet>
      <dgm:spPr/>
      <dgm:t>
        <a:bodyPr/>
        <a:lstStyle/>
        <a:p>
          <a:endParaRPr lang="en-AU"/>
        </a:p>
      </dgm:t>
    </dgm:pt>
    <dgm:pt modelId="{203C5B89-5C81-4307-B85E-42D4CFCF6918}" type="pres">
      <dgm:prSet presAssocID="{0EEAABA3-A592-4117-A2DF-60E5B2850AF4}" presName="root" presStyleCnt="0"/>
      <dgm:spPr/>
      <dgm:t>
        <a:bodyPr/>
        <a:lstStyle/>
        <a:p>
          <a:endParaRPr lang="en-AU"/>
        </a:p>
      </dgm:t>
    </dgm:pt>
    <dgm:pt modelId="{5E248D2F-F0A2-4A5C-805B-B8C88FDC8881}" type="pres">
      <dgm:prSet presAssocID="{0EEAABA3-A592-4117-A2DF-60E5B2850AF4}" presName="rootComposite" presStyleCnt="0"/>
      <dgm:spPr/>
      <dgm:t>
        <a:bodyPr/>
        <a:lstStyle/>
        <a:p>
          <a:endParaRPr lang="en-AU"/>
        </a:p>
      </dgm:t>
    </dgm:pt>
    <dgm:pt modelId="{7F43E997-D524-4BE0-B2D2-A63D4E5EAE5A}" type="pres">
      <dgm:prSet presAssocID="{0EEAABA3-A592-4117-A2DF-60E5B2850AF4}" presName="rootText" presStyleLbl="node1" presStyleIdx="2" presStyleCnt="3" custScaleX="187978" custLinFactNeighborX="3031" custLinFactNeighborY="-248"/>
      <dgm:spPr/>
      <dgm:t>
        <a:bodyPr/>
        <a:lstStyle/>
        <a:p>
          <a:endParaRPr lang="en-AU"/>
        </a:p>
      </dgm:t>
    </dgm:pt>
    <dgm:pt modelId="{EBB41813-09C5-4FBF-B9ED-6A7C1B00FBEA}" type="pres">
      <dgm:prSet presAssocID="{0EEAABA3-A592-4117-A2DF-60E5B2850AF4}" presName="rootConnector" presStyleLbl="node1" presStyleIdx="2" presStyleCnt="3"/>
      <dgm:spPr/>
      <dgm:t>
        <a:bodyPr/>
        <a:lstStyle/>
        <a:p>
          <a:endParaRPr lang="en-AU"/>
        </a:p>
      </dgm:t>
    </dgm:pt>
    <dgm:pt modelId="{55215B40-1D01-4731-94BD-1EE7F3D1C0C6}" type="pres">
      <dgm:prSet presAssocID="{0EEAABA3-A592-4117-A2DF-60E5B2850AF4}" presName="childShape" presStyleCnt="0"/>
      <dgm:spPr/>
      <dgm:t>
        <a:bodyPr/>
        <a:lstStyle/>
        <a:p>
          <a:endParaRPr lang="en-AU"/>
        </a:p>
      </dgm:t>
    </dgm:pt>
    <dgm:pt modelId="{7D369181-1499-4D8D-A9F0-0E0E475DDB53}" type="pres">
      <dgm:prSet presAssocID="{DB1C52B0-960E-4073-9568-FCB5CE589891}" presName="Name13" presStyleLbl="parChTrans1D2" presStyleIdx="3" presStyleCnt="6"/>
      <dgm:spPr/>
      <dgm:t>
        <a:bodyPr/>
        <a:lstStyle/>
        <a:p>
          <a:endParaRPr lang="en-AU"/>
        </a:p>
      </dgm:t>
    </dgm:pt>
    <dgm:pt modelId="{725A2546-F2A6-4E47-8CC9-7D0555CB8BD2}" type="pres">
      <dgm:prSet presAssocID="{3D0EABA9-D840-42C7-8797-E0DD96B36B3C}" presName="childText" presStyleLbl="bgAcc1" presStyleIdx="3" presStyleCnt="6" custScaleX="211098" custScaleY="155300" custLinFactNeighborX="-2687" custLinFactNeighborY="-6032">
        <dgm:presLayoutVars>
          <dgm:bulletEnabled val="1"/>
        </dgm:presLayoutVars>
      </dgm:prSet>
      <dgm:spPr/>
      <dgm:t>
        <a:bodyPr/>
        <a:lstStyle/>
        <a:p>
          <a:endParaRPr lang="en-AU"/>
        </a:p>
      </dgm:t>
    </dgm:pt>
    <dgm:pt modelId="{2B8F82CA-CBCD-4747-95F6-7B2D401BF4BA}" type="pres">
      <dgm:prSet presAssocID="{FA7D0FC2-D0CA-4B61-BE13-0C53026A5C4D}" presName="Name13" presStyleLbl="parChTrans1D2" presStyleIdx="4" presStyleCnt="6"/>
      <dgm:spPr/>
      <dgm:t>
        <a:bodyPr/>
        <a:lstStyle/>
        <a:p>
          <a:endParaRPr lang="en-AU"/>
        </a:p>
      </dgm:t>
    </dgm:pt>
    <dgm:pt modelId="{70F7C39C-28F0-4BEB-ADBC-23D142AB23BE}" type="pres">
      <dgm:prSet presAssocID="{36E1B4DA-5F5E-4F17-9A4A-157DF774242A}" presName="childText" presStyleLbl="bgAcc1" presStyleIdx="4" presStyleCnt="6" custScaleX="224676" custScaleY="162162" custLinFactNeighborX="25391" custLinFactNeighborY="-56">
        <dgm:presLayoutVars>
          <dgm:bulletEnabled val="1"/>
        </dgm:presLayoutVars>
      </dgm:prSet>
      <dgm:spPr/>
      <dgm:t>
        <a:bodyPr/>
        <a:lstStyle/>
        <a:p>
          <a:endParaRPr lang="en-AU"/>
        </a:p>
      </dgm:t>
    </dgm:pt>
    <dgm:pt modelId="{7F170BB8-303B-41D2-9769-9E2D322FA7E8}" type="pres">
      <dgm:prSet presAssocID="{0D6086C5-EFF8-4F24-BCFD-C5BED36FBD20}" presName="Name13" presStyleLbl="parChTrans1D2" presStyleIdx="5" presStyleCnt="6"/>
      <dgm:spPr/>
      <dgm:t>
        <a:bodyPr/>
        <a:lstStyle/>
        <a:p>
          <a:endParaRPr lang="en-AU"/>
        </a:p>
      </dgm:t>
    </dgm:pt>
    <dgm:pt modelId="{67BA0DE5-0684-450E-9819-B4191F2726F9}" type="pres">
      <dgm:prSet presAssocID="{A6ADE74F-1AE8-4C29-ABAD-CF8B7B461628}" presName="childText" presStyleLbl="bgAcc1" presStyleIdx="5" presStyleCnt="6" custScaleX="220366" custScaleY="175082" custLinFactNeighborX="30048" custLinFactNeighborY="-4077">
        <dgm:presLayoutVars>
          <dgm:bulletEnabled val="1"/>
        </dgm:presLayoutVars>
      </dgm:prSet>
      <dgm:spPr/>
      <dgm:t>
        <a:bodyPr/>
        <a:lstStyle/>
        <a:p>
          <a:endParaRPr lang="en-AU"/>
        </a:p>
      </dgm:t>
    </dgm:pt>
  </dgm:ptLst>
  <dgm:cxnLst>
    <dgm:cxn modelId="{0F6EA746-089E-4590-B931-89B642030F06}" srcId="{0EEAABA3-A592-4117-A2DF-60E5B2850AF4}" destId="{A6ADE74F-1AE8-4C29-ABAD-CF8B7B461628}" srcOrd="2" destOrd="0" parTransId="{0D6086C5-EFF8-4F24-BCFD-C5BED36FBD20}" sibTransId="{925CD446-3650-4020-8D2C-C1C473A18479}"/>
    <dgm:cxn modelId="{D2605356-5B71-4061-91F7-53A42CB0AAC7}" type="presOf" srcId="{268AB08D-AE47-4D7A-9D06-65637A0DDD58}" destId="{EEE6C09A-69D7-49E7-A858-1B3512708A5C}" srcOrd="0" destOrd="0" presId="urn:microsoft.com/office/officeart/2005/8/layout/hierarchy3"/>
    <dgm:cxn modelId="{4FA278D9-2CD4-40D5-8A0D-51D26AB5266A}" srcId="{60075F18-02AF-49E7-AE7A-7AF4BA089B60}" destId="{A363F2B3-A470-4BDD-88E6-7BCA4B9F11D8}" srcOrd="0" destOrd="0" parTransId="{55B610BA-209B-4188-95F5-918EB6E827B6}" sibTransId="{1365A2CB-2CE8-44BC-AFE7-26CE5FCEDBFC}"/>
    <dgm:cxn modelId="{895D8462-74B2-4FF1-890B-ECDCAB30C6B2}" type="presOf" srcId="{268AB08D-AE47-4D7A-9D06-65637A0DDD58}" destId="{9A3EE1F2-55F6-4391-9421-24DDA9A83EDA}" srcOrd="1" destOrd="0" presId="urn:microsoft.com/office/officeart/2005/8/layout/hierarchy3"/>
    <dgm:cxn modelId="{11E06BD9-F8BE-4882-851C-6D09AEE047FE}" type="presOf" srcId="{3D0EABA9-D840-42C7-8797-E0DD96B36B3C}" destId="{725A2546-F2A6-4E47-8CC9-7D0555CB8BD2}" srcOrd="0" destOrd="0" presId="urn:microsoft.com/office/officeart/2005/8/layout/hierarchy3"/>
    <dgm:cxn modelId="{935A7689-81BC-47B0-8F33-B684737EB656}" type="presOf" srcId="{CB57D495-A8D5-4401-9F27-DA2D1BC8D6F5}" destId="{79AA9BD1-CC0D-4DDC-B8E2-014E260F97C9}" srcOrd="0" destOrd="0" presId="urn:microsoft.com/office/officeart/2005/8/layout/hierarchy3"/>
    <dgm:cxn modelId="{CBE34A06-465A-4943-9A46-2B85DD6F0075}" type="presOf" srcId="{60075F18-02AF-49E7-AE7A-7AF4BA089B60}" destId="{3CE6EA20-886F-46E1-AE02-82367DB46495}" srcOrd="0" destOrd="0" presId="urn:microsoft.com/office/officeart/2005/8/layout/hierarchy3"/>
    <dgm:cxn modelId="{60A19BA0-3AC7-44D0-9A85-35537CA29FD6}" srcId="{DF1FECCA-1D95-4683-B911-C868FBB4EDDA}" destId="{60075F18-02AF-49E7-AE7A-7AF4BA089B60}" srcOrd="0" destOrd="0" parTransId="{E29347EC-8F04-4091-B525-4438FF92DF39}" sibTransId="{E5D68B6A-3D1F-4D2F-B2C0-8E58C2560163}"/>
    <dgm:cxn modelId="{EDCD2E11-AA6F-4F6A-8AEE-88BE62D29B9D}" type="presOf" srcId="{003B2335-7489-49E9-9E12-7D1671D3E2AC}" destId="{6706744F-7E23-431E-B833-3754F702F029}" srcOrd="0" destOrd="0" presId="urn:microsoft.com/office/officeart/2005/8/layout/hierarchy3"/>
    <dgm:cxn modelId="{9EBBE3D0-580B-4E4C-9909-7CBFC4206D42}" type="presOf" srcId="{0EEAABA3-A592-4117-A2DF-60E5B2850AF4}" destId="{EBB41813-09C5-4FBF-B9ED-6A7C1B00FBEA}" srcOrd="1" destOrd="0" presId="urn:microsoft.com/office/officeart/2005/8/layout/hierarchy3"/>
    <dgm:cxn modelId="{201421AC-7C3B-49A9-821A-2FFE575F1036}" type="presOf" srcId="{5F29975C-B460-44EE-AD06-6E7B91064E8E}" destId="{549EC337-E6C4-4A41-BA8C-E97E7B85EF53}" srcOrd="0" destOrd="0" presId="urn:microsoft.com/office/officeart/2005/8/layout/hierarchy3"/>
    <dgm:cxn modelId="{FB9093A0-09C8-4DB4-BE46-2EF530852318}" type="presOf" srcId="{DB1C52B0-960E-4073-9568-FCB5CE589891}" destId="{7D369181-1499-4D8D-A9F0-0E0E475DDB53}" srcOrd="0" destOrd="0" presId="urn:microsoft.com/office/officeart/2005/8/layout/hierarchy3"/>
    <dgm:cxn modelId="{52C9EF9B-9FCA-4E70-B51B-3CDE5A26706B}" type="presOf" srcId="{55B610BA-209B-4188-95F5-918EB6E827B6}" destId="{C0DA6B81-32A3-44D6-AD02-20970912DDB8}" srcOrd="0" destOrd="0" presId="urn:microsoft.com/office/officeart/2005/8/layout/hierarchy3"/>
    <dgm:cxn modelId="{07135449-F285-463B-BF45-C346473D8572}" srcId="{268AB08D-AE47-4D7A-9D06-65637A0DDD58}" destId="{003B2335-7489-49E9-9E12-7D1671D3E2AC}" srcOrd="1" destOrd="0" parTransId="{CB57D495-A8D5-4401-9F27-DA2D1BC8D6F5}" sibTransId="{EA3B134E-1B80-4B60-BF7C-49659B629138}"/>
    <dgm:cxn modelId="{A632F182-85DA-4E51-B6F8-221C3025C79F}" type="presOf" srcId="{0D6086C5-EFF8-4F24-BCFD-C5BED36FBD20}" destId="{7F170BB8-303B-41D2-9769-9E2D322FA7E8}" srcOrd="0" destOrd="0" presId="urn:microsoft.com/office/officeart/2005/8/layout/hierarchy3"/>
    <dgm:cxn modelId="{D17F7DC1-5D4B-4565-A40C-69A7B62E5B3F}" srcId="{DF1FECCA-1D95-4683-B911-C868FBB4EDDA}" destId="{0EEAABA3-A592-4117-A2DF-60E5B2850AF4}" srcOrd="2" destOrd="0" parTransId="{E80F674E-8B16-4547-BCE6-274F9AC370A0}" sibTransId="{FD316C47-AF4B-476F-ADF5-D18FE387BDD6}"/>
    <dgm:cxn modelId="{308B5D0A-5CEF-45FD-9377-A36ED637A0E7}" type="presOf" srcId="{A6ADE74F-1AE8-4C29-ABAD-CF8B7B461628}" destId="{67BA0DE5-0684-450E-9819-B4191F2726F9}" srcOrd="0" destOrd="0" presId="urn:microsoft.com/office/officeart/2005/8/layout/hierarchy3"/>
    <dgm:cxn modelId="{9EE88DE9-2A61-478B-A9D5-C452377C4746}" srcId="{0EEAABA3-A592-4117-A2DF-60E5B2850AF4}" destId="{36E1B4DA-5F5E-4F17-9A4A-157DF774242A}" srcOrd="1" destOrd="0" parTransId="{FA7D0FC2-D0CA-4B61-BE13-0C53026A5C4D}" sibTransId="{2AE09235-E765-4DD4-8847-28D624055959}"/>
    <dgm:cxn modelId="{E7CE79D2-6F04-4867-BCA2-4F895D3A8DBE}" srcId="{DF1FECCA-1D95-4683-B911-C868FBB4EDDA}" destId="{268AB08D-AE47-4D7A-9D06-65637A0DDD58}" srcOrd="1" destOrd="0" parTransId="{DFEF781D-21D6-4164-B8D8-6A38F49E0F8D}" sibTransId="{7489599D-E709-43FD-A339-442901E020EE}"/>
    <dgm:cxn modelId="{FDA66C2A-23C2-411F-9188-76E40C2F3408}" type="presOf" srcId="{0EEAABA3-A592-4117-A2DF-60E5B2850AF4}" destId="{7F43E997-D524-4BE0-B2D2-A63D4E5EAE5A}" srcOrd="0" destOrd="0" presId="urn:microsoft.com/office/officeart/2005/8/layout/hierarchy3"/>
    <dgm:cxn modelId="{7DBE4FC1-DCEF-470A-9BF1-5F796F52392F}" srcId="{0EEAABA3-A592-4117-A2DF-60E5B2850AF4}" destId="{3D0EABA9-D840-42C7-8797-E0DD96B36B3C}" srcOrd="0" destOrd="0" parTransId="{DB1C52B0-960E-4073-9568-FCB5CE589891}" sibTransId="{B7945202-8E32-4689-BE98-D5252528EDC5}"/>
    <dgm:cxn modelId="{9092D3DE-3314-484C-AC92-B61507AABA44}" type="presOf" srcId="{60075F18-02AF-49E7-AE7A-7AF4BA089B60}" destId="{A0606AA4-E871-453E-9A75-4AAE2BF29411}" srcOrd="1" destOrd="0" presId="urn:microsoft.com/office/officeart/2005/8/layout/hierarchy3"/>
    <dgm:cxn modelId="{1BF1A5B8-7B1A-4541-AFB4-04455D7A8F8D}" type="presOf" srcId="{FA7D0FC2-D0CA-4B61-BE13-0C53026A5C4D}" destId="{2B8F82CA-CBCD-4747-95F6-7B2D401BF4BA}" srcOrd="0" destOrd="0" presId="urn:microsoft.com/office/officeart/2005/8/layout/hierarchy3"/>
    <dgm:cxn modelId="{841F4657-CA9D-426F-908C-4BB4171A8E4E}" type="presOf" srcId="{A363F2B3-A470-4BDD-88E6-7BCA4B9F11D8}" destId="{76F3E8EE-4AA1-40B1-96CF-C618C6B8A603}" srcOrd="0" destOrd="0" presId="urn:microsoft.com/office/officeart/2005/8/layout/hierarchy3"/>
    <dgm:cxn modelId="{82CB7DAA-989E-4BBA-8A70-34FA28602777}" type="presOf" srcId="{DF1FECCA-1D95-4683-B911-C868FBB4EDDA}" destId="{83FC4A3C-98AA-4311-9B75-D18B72A94F01}" srcOrd="0" destOrd="0" presId="urn:microsoft.com/office/officeart/2005/8/layout/hierarchy3"/>
    <dgm:cxn modelId="{33712A4A-99DB-431B-96E1-95A7A5FF1776}" type="presOf" srcId="{9F52EAE3-F7FB-4C6D-BD4B-42D55BDA6758}" destId="{DEDC4952-0FAE-45D7-9894-D8B261AA4604}" srcOrd="0" destOrd="0" presId="urn:microsoft.com/office/officeart/2005/8/layout/hierarchy3"/>
    <dgm:cxn modelId="{3BC74F24-FCD2-4BFE-BD74-4F141C571C57}" srcId="{268AB08D-AE47-4D7A-9D06-65637A0DDD58}" destId="{5F29975C-B460-44EE-AD06-6E7B91064E8E}" srcOrd="0" destOrd="0" parTransId="{9F52EAE3-F7FB-4C6D-BD4B-42D55BDA6758}" sibTransId="{94104D67-E34B-486C-825E-769AFFAA6DD4}"/>
    <dgm:cxn modelId="{3A579BD9-FC94-40BE-849D-FE8FBBC2A014}" type="presOf" srcId="{36E1B4DA-5F5E-4F17-9A4A-157DF774242A}" destId="{70F7C39C-28F0-4BEB-ADBC-23D142AB23BE}" srcOrd="0" destOrd="0" presId="urn:microsoft.com/office/officeart/2005/8/layout/hierarchy3"/>
    <dgm:cxn modelId="{E38CAF0F-C89E-4B29-851E-711941B0971C}" type="presParOf" srcId="{83FC4A3C-98AA-4311-9B75-D18B72A94F01}" destId="{A810F711-D2FF-42ED-B7A2-B4F2B50DBD21}" srcOrd="0" destOrd="0" presId="urn:microsoft.com/office/officeart/2005/8/layout/hierarchy3"/>
    <dgm:cxn modelId="{F543E1B9-0248-4286-A4B4-769525A27A46}" type="presParOf" srcId="{A810F711-D2FF-42ED-B7A2-B4F2B50DBD21}" destId="{F3815F8A-1543-471C-8C76-95E07D1E4E1C}" srcOrd="0" destOrd="0" presId="urn:microsoft.com/office/officeart/2005/8/layout/hierarchy3"/>
    <dgm:cxn modelId="{9848B0BE-3B82-493C-A78F-80C766EBBD9C}" type="presParOf" srcId="{F3815F8A-1543-471C-8C76-95E07D1E4E1C}" destId="{3CE6EA20-886F-46E1-AE02-82367DB46495}" srcOrd="0" destOrd="0" presId="urn:microsoft.com/office/officeart/2005/8/layout/hierarchy3"/>
    <dgm:cxn modelId="{A7352E37-A698-4E4F-9E23-D47CB8586965}" type="presParOf" srcId="{F3815F8A-1543-471C-8C76-95E07D1E4E1C}" destId="{A0606AA4-E871-453E-9A75-4AAE2BF29411}" srcOrd="1" destOrd="0" presId="urn:microsoft.com/office/officeart/2005/8/layout/hierarchy3"/>
    <dgm:cxn modelId="{478B3D79-2AED-4583-94D4-B8BF38630664}" type="presParOf" srcId="{A810F711-D2FF-42ED-B7A2-B4F2B50DBD21}" destId="{628E7A97-259B-4319-9D89-6935E44B83EA}" srcOrd="1" destOrd="0" presId="urn:microsoft.com/office/officeart/2005/8/layout/hierarchy3"/>
    <dgm:cxn modelId="{60103A8C-F2C9-4200-A4FD-D8618A0E986F}" type="presParOf" srcId="{628E7A97-259B-4319-9D89-6935E44B83EA}" destId="{C0DA6B81-32A3-44D6-AD02-20970912DDB8}" srcOrd="0" destOrd="0" presId="urn:microsoft.com/office/officeart/2005/8/layout/hierarchy3"/>
    <dgm:cxn modelId="{866CA8D2-2472-4E70-8F7D-349345214131}" type="presParOf" srcId="{628E7A97-259B-4319-9D89-6935E44B83EA}" destId="{76F3E8EE-4AA1-40B1-96CF-C618C6B8A603}" srcOrd="1" destOrd="0" presId="urn:microsoft.com/office/officeart/2005/8/layout/hierarchy3"/>
    <dgm:cxn modelId="{CF0E833C-3451-44A1-9885-78C1D95F32DA}" type="presParOf" srcId="{83FC4A3C-98AA-4311-9B75-D18B72A94F01}" destId="{86224A7F-60FE-4C4C-A396-3CF1201E811B}" srcOrd="1" destOrd="0" presId="urn:microsoft.com/office/officeart/2005/8/layout/hierarchy3"/>
    <dgm:cxn modelId="{68FCC4D6-AF58-4A57-B8E1-E60E623DBCA9}" type="presParOf" srcId="{86224A7F-60FE-4C4C-A396-3CF1201E811B}" destId="{CC4AA27C-7739-420A-A785-C45AA45318E8}" srcOrd="0" destOrd="0" presId="urn:microsoft.com/office/officeart/2005/8/layout/hierarchy3"/>
    <dgm:cxn modelId="{BE223AD7-5856-423F-9BBC-59673C661E05}" type="presParOf" srcId="{CC4AA27C-7739-420A-A785-C45AA45318E8}" destId="{EEE6C09A-69D7-49E7-A858-1B3512708A5C}" srcOrd="0" destOrd="0" presId="urn:microsoft.com/office/officeart/2005/8/layout/hierarchy3"/>
    <dgm:cxn modelId="{4AF14D0C-F9CD-42A8-B535-5A8E366ABCA1}" type="presParOf" srcId="{CC4AA27C-7739-420A-A785-C45AA45318E8}" destId="{9A3EE1F2-55F6-4391-9421-24DDA9A83EDA}" srcOrd="1" destOrd="0" presId="urn:microsoft.com/office/officeart/2005/8/layout/hierarchy3"/>
    <dgm:cxn modelId="{8377D775-A432-443F-9D59-2FB038AE8740}" type="presParOf" srcId="{86224A7F-60FE-4C4C-A396-3CF1201E811B}" destId="{5E12FFA8-0685-4013-85CB-6703381E0EEA}" srcOrd="1" destOrd="0" presId="urn:microsoft.com/office/officeart/2005/8/layout/hierarchy3"/>
    <dgm:cxn modelId="{B2255EC4-4B4C-4CAB-B815-50A4D1BC9382}" type="presParOf" srcId="{5E12FFA8-0685-4013-85CB-6703381E0EEA}" destId="{DEDC4952-0FAE-45D7-9894-D8B261AA4604}" srcOrd="0" destOrd="0" presId="urn:microsoft.com/office/officeart/2005/8/layout/hierarchy3"/>
    <dgm:cxn modelId="{9502DC11-C91B-4E23-8D11-0A04F63FF789}" type="presParOf" srcId="{5E12FFA8-0685-4013-85CB-6703381E0EEA}" destId="{549EC337-E6C4-4A41-BA8C-E97E7B85EF53}" srcOrd="1" destOrd="0" presId="urn:microsoft.com/office/officeart/2005/8/layout/hierarchy3"/>
    <dgm:cxn modelId="{8CACC17A-EC2C-4D53-BBA7-70BA76972289}" type="presParOf" srcId="{5E12FFA8-0685-4013-85CB-6703381E0EEA}" destId="{79AA9BD1-CC0D-4DDC-B8E2-014E260F97C9}" srcOrd="2" destOrd="0" presId="urn:microsoft.com/office/officeart/2005/8/layout/hierarchy3"/>
    <dgm:cxn modelId="{07385910-1466-4EAE-895F-95863201CB15}" type="presParOf" srcId="{5E12FFA8-0685-4013-85CB-6703381E0EEA}" destId="{6706744F-7E23-431E-B833-3754F702F029}" srcOrd="3" destOrd="0" presId="urn:microsoft.com/office/officeart/2005/8/layout/hierarchy3"/>
    <dgm:cxn modelId="{B583562A-36E9-474D-83E5-EF02A0A05B76}" type="presParOf" srcId="{83FC4A3C-98AA-4311-9B75-D18B72A94F01}" destId="{203C5B89-5C81-4307-B85E-42D4CFCF6918}" srcOrd="2" destOrd="0" presId="urn:microsoft.com/office/officeart/2005/8/layout/hierarchy3"/>
    <dgm:cxn modelId="{739487EE-9EDE-458C-B49D-525CDA31EF83}" type="presParOf" srcId="{203C5B89-5C81-4307-B85E-42D4CFCF6918}" destId="{5E248D2F-F0A2-4A5C-805B-B8C88FDC8881}" srcOrd="0" destOrd="0" presId="urn:microsoft.com/office/officeart/2005/8/layout/hierarchy3"/>
    <dgm:cxn modelId="{AF9B8FBD-3732-4567-983A-F9BF1BC6C382}" type="presParOf" srcId="{5E248D2F-F0A2-4A5C-805B-B8C88FDC8881}" destId="{7F43E997-D524-4BE0-B2D2-A63D4E5EAE5A}" srcOrd="0" destOrd="0" presId="urn:microsoft.com/office/officeart/2005/8/layout/hierarchy3"/>
    <dgm:cxn modelId="{BE1B5D77-303C-444A-BA08-2EEB5BA3C3E5}" type="presParOf" srcId="{5E248D2F-F0A2-4A5C-805B-B8C88FDC8881}" destId="{EBB41813-09C5-4FBF-B9ED-6A7C1B00FBEA}" srcOrd="1" destOrd="0" presId="urn:microsoft.com/office/officeart/2005/8/layout/hierarchy3"/>
    <dgm:cxn modelId="{4BEBC327-9187-4791-A18F-165BCAFF5846}" type="presParOf" srcId="{203C5B89-5C81-4307-B85E-42D4CFCF6918}" destId="{55215B40-1D01-4731-94BD-1EE7F3D1C0C6}" srcOrd="1" destOrd="0" presId="urn:microsoft.com/office/officeart/2005/8/layout/hierarchy3"/>
    <dgm:cxn modelId="{3B419577-73D9-47F4-9F80-D8DFA901963B}" type="presParOf" srcId="{55215B40-1D01-4731-94BD-1EE7F3D1C0C6}" destId="{7D369181-1499-4D8D-A9F0-0E0E475DDB53}" srcOrd="0" destOrd="0" presId="urn:microsoft.com/office/officeart/2005/8/layout/hierarchy3"/>
    <dgm:cxn modelId="{C78A67AC-3628-4E8F-86FC-58DD95DB2D6A}" type="presParOf" srcId="{55215B40-1D01-4731-94BD-1EE7F3D1C0C6}" destId="{725A2546-F2A6-4E47-8CC9-7D0555CB8BD2}" srcOrd="1" destOrd="0" presId="urn:microsoft.com/office/officeart/2005/8/layout/hierarchy3"/>
    <dgm:cxn modelId="{2000CB37-9C04-4CAB-BDB1-E611071B6CF8}" type="presParOf" srcId="{55215B40-1D01-4731-94BD-1EE7F3D1C0C6}" destId="{2B8F82CA-CBCD-4747-95F6-7B2D401BF4BA}" srcOrd="2" destOrd="0" presId="urn:microsoft.com/office/officeart/2005/8/layout/hierarchy3"/>
    <dgm:cxn modelId="{638E9FE6-4FA5-449E-BE4E-AC1CB2C6066D}" type="presParOf" srcId="{55215B40-1D01-4731-94BD-1EE7F3D1C0C6}" destId="{70F7C39C-28F0-4BEB-ADBC-23D142AB23BE}" srcOrd="3" destOrd="0" presId="urn:microsoft.com/office/officeart/2005/8/layout/hierarchy3"/>
    <dgm:cxn modelId="{428F1F9A-C409-4C1D-BEE8-EEB3F11F8E0F}" type="presParOf" srcId="{55215B40-1D01-4731-94BD-1EE7F3D1C0C6}" destId="{7F170BB8-303B-41D2-9769-9E2D322FA7E8}" srcOrd="4" destOrd="0" presId="urn:microsoft.com/office/officeart/2005/8/layout/hierarchy3"/>
    <dgm:cxn modelId="{BD8A414B-B049-4D9D-A0D4-F17229134A53}" type="presParOf" srcId="{55215B40-1D01-4731-94BD-1EE7F3D1C0C6}" destId="{67BA0DE5-0684-450E-9819-B4191F2726F9}"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FECCA-1D95-4683-B911-C868FBB4EDDA}" type="doc">
      <dgm:prSet loTypeId="urn:microsoft.com/office/officeart/2005/8/layout/hierarchy3" loCatId="list" qsTypeId="urn:microsoft.com/office/officeart/2005/8/quickstyle/3d1" qsCatId="3D" csTypeId="urn:microsoft.com/office/officeart/2005/8/colors/accent2_2" csCatId="accent2" phldr="1"/>
      <dgm:spPr/>
      <dgm:t>
        <a:bodyPr/>
        <a:lstStyle/>
        <a:p>
          <a:endParaRPr lang="en-AU"/>
        </a:p>
      </dgm:t>
    </dgm:pt>
    <dgm:pt modelId="{7FA46026-E935-4F94-B2A7-06C4A2ED54B8}">
      <dgm:prSet/>
      <dgm:spPr/>
      <dgm:t>
        <a:bodyPr/>
        <a:lstStyle/>
        <a:p>
          <a:r>
            <a:rPr lang="en-US" b="1" u="sng" dirty="0" smtClean="0"/>
            <a:t>USING THE BODY AT WORK…</a:t>
          </a:r>
          <a:endParaRPr lang="en-AU" b="1" u="sng" dirty="0" smtClean="0">
            <a:latin typeface="Bradley Hand ITC" panose="03070402050302030203" pitchFamily="66" charset="0"/>
          </a:endParaRPr>
        </a:p>
      </dgm:t>
    </dgm:pt>
    <dgm:pt modelId="{2E125CBC-D2CC-4603-92B5-A72EB8DE994D}" type="parTrans" cxnId="{83C6EADC-C8C1-4D4C-9886-E4E022AB6D3B}">
      <dgm:prSet/>
      <dgm:spPr/>
      <dgm:t>
        <a:bodyPr/>
        <a:lstStyle/>
        <a:p>
          <a:endParaRPr lang="en-AU"/>
        </a:p>
      </dgm:t>
    </dgm:pt>
    <dgm:pt modelId="{A0F5A9D7-3212-41DB-BFD4-906553EAC03F}" type="sibTrans" cxnId="{83C6EADC-C8C1-4D4C-9886-E4E022AB6D3B}">
      <dgm:prSet/>
      <dgm:spPr/>
      <dgm:t>
        <a:bodyPr/>
        <a:lstStyle/>
        <a:p>
          <a:endParaRPr lang="en-AU"/>
        </a:p>
      </dgm:t>
    </dgm:pt>
    <dgm:pt modelId="{09588FF0-4C8D-42A8-B2B1-34334617FA7F}">
      <dgm:prSet custT="1"/>
      <dgm:spPr/>
      <dgm:t>
        <a:bodyPr/>
        <a:lstStyle/>
        <a:p>
          <a:r>
            <a:rPr lang="en-US" sz="2400" dirty="0" smtClean="0"/>
            <a:t>Coughing fit, tickle in the throat </a:t>
          </a:r>
          <a:r>
            <a:rPr lang="en-US" sz="2400" b="1" dirty="0" smtClean="0">
              <a:latin typeface="Bradley Hand ITC" panose="03070402050302030203" pitchFamily="66" charset="0"/>
            </a:rPr>
            <a:t>– something is stuck </a:t>
          </a:r>
          <a:r>
            <a:rPr lang="en-US" sz="1200" dirty="0" smtClean="0">
              <a:cs typeface="Arial" panose="020B0604020202020204" pitchFamily="34" charset="0"/>
            </a:rPr>
            <a:t>[Individual interview]</a:t>
          </a:r>
          <a:endParaRPr lang="en-US" sz="1200" b="1" i="1" dirty="0">
            <a:cs typeface="Arial" panose="020B0604020202020204" pitchFamily="34" charset="0"/>
          </a:endParaRPr>
        </a:p>
      </dgm:t>
    </dgm:pt>
    <dgm:pt modelId="{334567EA-9265-4AA4-9ACC-A53532A54FEE}" type="parTrans" cxnId="{323FE029-3E1B-488D-9B79-CA0DAD11C553}">
      <dgm:prSet/>
      <dgm:spPr/>
      <dgm:t>
        <a:bodyPr/>
        <a:lstStyle/>
        <a:p>
          <a:endParaRPr lang="en-AU"/>
        </a:p>
      </dgm:t>
    </dgm:pt>
    <dgm:pt modelId="{2754B861-8687-45E0-BA3B-CB1C92099225}" type="sibTrans" cxnId="{323FE029-3E1B-488D-9B79-CA0DAD11C553}">
      <dgm:prSet/>
      <dgm:spPr/>
      <dgm:t>
        <a:bodyPr/>
        <a:lstStyle/>
        <a:p>
          <a:endParaRPr lang="en-AU"/>
        </a:p>
      </dgm:t>
    </dgm:pt>
    <dgm:pt modelId="{4DC7ED6C-8A2D-4747-BFFA-17DC6EB17399}">
      <dgm:prSet custT="1"/>
      <dgm:spPr/>
      <dgm:t>
        <a:bodyPr/>
        <a:lstStyle/>
        <a:p>
          <a:r>
            <a:rPr lang="en-US" sz="2400" smtClean="0"/>
            <a:t>Other workers work differently </a:t>
          </a:r>
          <a:r>
            <a:rPr lang="en-US" sz="2400" b="1" smtClean="0">
              <a:latin typeface="Bradley Hand ITC" panose="03070402050302030203" pitchFamily="66" charset="0"/>
            </a:rPr>
            <a:t>– grounding vs. energies/spiritual underpinnings </a:t>
          </a:r>
          <a:r>
            <a:rPr lang="en-US" sz="1200" smtClean="0">
              <a:cs typeface="Arial" panose="020B0604020202020204" pitchFamily="34" charset="0"/>
            </a:rPr>
            <a:t>[Individual interview]</a:t>
          </a:r>
          <a:endParaRPr lang="en-AU" sz="1200" b="1" dirty="0" smtClean="0">
            <a:latin typeface="Bradley Hand ITC" panose="03070402050302030203" pitchFamily="66" charset="0"/>
          </a:endParaRPr>
        </a:p>
      </dgm:t>
    </dgm:pt>
    <dgm:pt modelId="{E4D37DE8-70D0-47D7-B437-E8D4BE83CE56}" type="parTrans" cxnId="{EAC29D54-0D40-41D3-9C0E-222FD95B6368}">
      <dgm:prSet/>
      <dgm:spPr/>
      <dgm:t>
        <a:bodyPr/>
        <a:lstStyle/>
        <a:p>
          <a:endParaRPr lang="en-AU"/>
        </a:p>
      </dgm:t>
    </dgm:pt>
    <dgm:pt modelId="{BE5373B1-2400-43BF-9081-88A64CB70474}" type="sibTrans" cxnId="{EAC29D54-0D40-41D3-9C0E-222FD95B6368}">
      <dgm:prSet/>
      <dgm:spPr/>
      <dgm:t>
        <a:bodyPr/>
        <a:lstStyle/>
        <a:p>
          <a:endParaRPr lang="en-AU"/>
        </a:p>
      </dgm:t>
    </dgm:pt>
    <dgm:pt modelId="{A4BD0D16-C638-437B-B95F-F5D25C586E67}">
      <dgm:prSet custT="1"/>
      <dgm:spPr/>
      <dgm:t>
        <a:bodyPr/>
        <a:lstStyle/>
        <a:p>
          <a:r>
            <a:rPr lang="en-US" sz="2400" i="0" u="none" smtClean="0"/>
            <a:t>Bodies talking to bodies</a:t>
          </a:r>
          <a:r>
            <a:rPr lang="en-US" sz="2400" b="1" i="0" u="none" smtClean="0">
              <a:latin typeface="Bradley Hand ITC" panose="03070402050302030203" pitchFamily="66" charset="0"/>
            </a:rPr>
            <a:t>… victims cf. perpetrators cf. police prosecutors </a:t>
          </a:r>
          <a:r>
            <a:rPr lang="en-US" sz="1200" smtClean="0">
              <a:cs typeface="Arial" panose="020B0604020202020204" pitchFamily="34" charset="0"/>
            </a:rPr>
            <a:t>[Individual interview]</a:t>
          </a:r>
          <a:endParaRPr lang="en-US" sz="1200" b="1" dirty="0" smtClean="0">
            <a:latin typeface="Bradley Hand ITC" panose="03070402050302030203" pitchFamily="66" charset="0"/>
          </a:endParaRPr>
        </a:p>
      </dgm:t>
    </dgm:pt>
    <dgm:pt modelId="{3DD5C239-A848-495A-86AC-9CFE3041F69F}" type="parTrans" cxnId="{E474C282-BC89-4834-A0B5-CDFA82681B68}">
      <dgm:prSet/>
      <dgm:spPr/>
      <dgm:t>
        <a:bodyPr/>
        <a:lstStyle/>
        <a:p>
          <a:endParaRPr lang="en-AU"/>
        </a:p>
      </dgm:t>
    </dgm:pt>
    <dgm:pt modelId="{8A19BBE9-34DF-4AB0-93DA-C7E5D049E9AA}" type="sibTrans" cxnId="{E474C282-BC89-4834-A0B5-CDFA82681B68}">
      <dgm:prSet/>
      <dgm:spPr/>
      <dgm:t>
        <a:bodyPr/>
        <a:lstStyle/>
        <a:p>
          <a:endParaRPr lang="en-AU"/>
        </a:p>
      </dgm:t>
    </dgm:pt>
    <dgm:pt modelId="{70E94B65-ADD6-4D2C-B9AF-7EC4AF7CD0DC}">
      <dgm:prSet custT="1"/>
      <dgm:spPr/>
      <dgm:t>
        <a:bodyPr/>
        <a:lstStyle/>
        <a:p>
          <a:r>
            <a:rPr lang="en-US" sz="2400" i="0" u="none" dirty="0" smtClean="0"/>
            <a:t>Reframing clients’ </a:t>
          </a:r>
          <a:r>
            <a:rPr lang="en-US" sz="2400" dirty="0" smtClean="0"/>
            <a:t>body stories as acts of resistance </a:t>
          </a:r>
          <a:r>
            <a:rPr lang="en-US" sz="1200" dirty="0" smtClean="0">
              <a:cs typeface="Arial" panose="020B0604020202020204" pitchFamily="34" charset="0"/>
            </a:rPr>
            <a:t>[Individual interview]</a:t>
          </a:r>
          <a:endParaRPr lang="en-AU" sz="1200" b="1" i="0" u="none" dirty="0" smtClean="0">
            <a:latin typeface="Bradley Hand ITC" panose="03070402050302030203" pitchFamily="66" charset="0"/>
          </a:endParaRPr>
        </a:p>
      </dgm:t>
    </dgm:pt>
    <dgm:pt modelId="{8892130F-89C8-4C5E-BC17-4119716796F3}" type="parTrans" cxnId="{64048332-2E70-439F-87A8-C2E5AF89C75D}">
      <dgm:prSet/>
      <dgm:spPr/>
      <dgm:t>
        <a:bodyPr/>
        <a:lstStyle/>
        <a:p>
          <a:endParaRPr lang="en-AU"/>
        </a:p>
      </dgm:t>
    </dgm:pt>
    <dgm:pt modelId="{4B78504C-A2F7-4528-9865-E45FA5BC5C02}" type="sibTrans" cxnId="{64048332-2E70-439F-87A8-C2E5AF89C75D}">
      <dgm:prSet/>
      <dgm:spPr/>
      <dgm:t>
        <a:bodyPr/>
        <a:lstStyle/>
        <a:p>
          <a:endParaRPr lang="en-AU"/>
        </a:p>
      </dgm:t>
    </dgm:pt>
    <dgm:pt modelId="{83FC4A3C-98AA-4311-9B75-D18B72A94F01}" type="pres">
      <dgm:prSet presAssocID="{DF1FECCA-1D95-4683-B911-C868FBB4EDDA}" presName="diagram" presStyleCnt="0">
        <dgm:presLayoutVars>
          <dgm:chPref val="1"/>
          <dgm:dir/>
          <dgm:animOne val="branch"/>
          <dgm:animLvl val="lvl"/>
          <dgm:resizeHandles/>
        </dgm:presLayoutVars>
      </dgm:prSet>
      <dgm:spPr/>
      <dgm:t>
        <a:bodyPr/>
        <a:lstStyle/>
        <a:p>
          <a:endParaRPr lang="en-AU"/>
        </a:p>
      </dgm:t>
    </dgm:pt>
    <dgm:pt modelId="{948B2A95-F683-4E8F-82F9-4FEB3F95CF5A}" type="pres">
      <dgm:prSet presAssocID="{7FA46026-E935-4F94-B2A7-06C4A2ED54B8}" presName="root" presStyleCnt="0"/>
      <dgm:spPr/>
      <dgm:t>
        <a:bodyPr/>
        <a:lstStyle/>
        <a:p>
          <a:endParaRPr lang="en-AU"/>
        </a:p>
      </dgm:t>
    </dgm:pt>
    <dgm:pt modelId="{3D24D793-B920-4568-8473-2F067F727038}" type="pres">
      <dgm:prSet presAssocID="{7FA46026-E935-4F94-B2A7-06C4A2ED54B8}" presName="rootComposite" presStyleCnt="0"/>
      <dgm:spPr/>
      <dgm:t>
        <a:bodyPr/>
        <a:lstStyle/>
        <a:p>
          <a:endParaRPr lang="en-AU"/>
        </a:p>
      </dgm:t>
    </dgm:pt>
    <dgm:pt modelId="{3DD36766-83FA-4BDB-8750-F27AE67BE554}" type="pres">
      <dgm:prSet presAssocID="{7FA46026-E935-4F94-B2A7-06C4A2ED54B8}" presName="rootText" presStyleLbl="node1" presStyleIdx="0" presStyleCnt="1" custScaleX="287565"/>
      <dgm:spPr/>
      <dgm:t>
        <a:bodyPr/>
        <a:lstStyle/>
        <a:p>
          <a:endParaRPr lang="en-AU"/>
        </a:p>
      </dgm:t>
    </dgm:pt>
    <dgm:pt modelId="{C2EA2737-4DD8-450B-9B87-4B90B7C82665}" type="pres">
      <dgm:prSet presAssocID="{7FA46026-E935-4F94-B2A7-06C4A2ED54B8}" presName="rootConnector" presStyleLbl="node1" presStyleIdx="0" presStyleCnt="1"/>
      <dgm:spPr/>
      <dgm:t>
        <a:bodyPr/>
        <a:lstStyle/>
        <a:p>
          <a:endParaRPr lang="en-AU"/>
        </a:p>
      </dgm:t>
    </dgm:pt>
    <dgm:pt modelId="{D726167C-3E4C-4ECB-A2A1-1C9965ADC726}" type="pres">
      <dgm:prSet presAssocID="{7FA46026-E935-4F94-B2A7-06C4A2ED54B8}" presName="childShape" presStyleCnt="0"/>
      <dgm:spPr/>
      <dgm:t>
        <a:bodyPr/>
        <a:lstStyle/>
        <a:p>
          <a:endParaRPr lang="en-AU"/>
        </a:p>
      </dgm:t>
    </dgm:pt>
    <dgm:pt modelId="{23CEEB44-6178-4934-8616-9CD6DEFEBBC4}" type="pres">
      <dgm:prSet presAssocID="{334567EA-9265-4AA4-9ACC-A53532A54FEE}" presName="Name13" presStyleLbl="parChTrans1D2" presStyleIdx="0" presStyleCnt="4"/>
      <dgm:spPr/>
      <dgm:t>
        <a:bodyPr/>
        <a:lstStyle/>
        <a:p>
          <a:endParaRPr lang="en-AU"/>
        </a:p>
      </dgm:t>
    </dgm:pt>
    <dgm:pt modelId="{EE8D0797-3DDD-4FE1-8507-31B8EE039A1F}" type="pres">
      <dgm:prSet presAssocID="{09588FF0-4C8D-42A8-B2B1-34334617FA7F}" presName="childText" presStyleLbl="bgAcc1" presStyleIdx="0" presStyleCnt="4" custScaleX="370718" custScaleY="96690">
        <dgm:presLayoutVars>
          <dgm:bulletEnabled val="1"/>
        </dgm:presLayoutVars>
      </dgm:prSet>
      <dgm:spPr/>
      <dgm:t>
        <a:bodyPr/>
        <a:lstStyle/>
        <a:p>
          <a:endParaRPr lang="en-AU"/>
        </a:p>
      </dgm:t>
    </dgm:pt>
    <dgm:pt modelId="{0E744FDB-C81A-4396-8D6B-56D0640829E7}" type="pres">
      <dgm:prSet presAssocID="{E4D37DE8-70D0-47D7-B437-E8D4BE83CE56}" presName="Name13" presStyleLbl="parChTrans1D2" presStyleIdx="1" presStyleCnt="4"/>
      <dgm:spPr/>
      <dgm:t>
        <a:bodyPr/>
        <a:lstStyle/>
        <a:p>
          <a:endParaRPr lang="en-AU"/>
        </a:p>
      </dgm:t>
    </dgm:pt>
    <dgm:pt modelId="{D622E5E3-C3EC-40B7-BDCD-136774AE877A}" type="pres">
      <dgm:prSet presAssocID="{4DC7ED6C-8A2D-4747-BFFA-17DC6EB17399}" presName="childText" presStyleLbl="bgAcc1" presStyleIdx="1" presStyleCnt="4" custScaleX="405474" custScaleY="97471">
        <dgm:presLayoutVars>
          <dgm:bulletEnabled val="1"/>
        </dgm:presLayoutVars>
      </dgm:prSet>
      <dgm:spPr/>
      <dgm:t>
        <a:bodyPr/>
        <a:lstStyle/>
        <a:p>
          <a:endParaRPr lang="en-AU"/>
        </a:p>
      </dgm:t>
    </dgm:pt>
    <dgm:pt modelId="{6FC0C10B-0695-4AE4-83CF-90BBDCE654D5}" type="pres">
      <dgm:prSet presAssocID="{3DD5C239-A848-495A-86AC-9CFE3041F69F}" presName="Name13" presStyleLbl="parChTrans1D2" presStyleIdx="2" presStyleCnt="4"/>
      <dgm:spPr/>
      <dgm:t>
        <a:bodyPr/>
        <a:lstStyle/>
        <a:p>
          <a:endParaRPr lang="en-AU"/>
        </a:p>
      </dgm:t>
    </dgm:pt>
    <dgm:pt modelId="{2093ED36-CE3B-4171-AA4B-050943C9AA0D}" type="pres">
      <dgm:prSet presAssocID="{A4BD0D16-C638-437B-B95F-F5D25C586E67}" presName="childText" presStyleLbl="bgAcc1" presStyleIdx="2" presStyleCnt="4" custScaleX="385290" custScaleY="95115">
        <dgm:presLayoutVars>
          <dgm:bulletEnabled val="1"/>
        </dgm:presLayoutVars>
      </dgm:prSet>
      <dgm:spPr/>
      <dgm:t>
        <a:bodyPr/>
        <a:lstStyle/>
        <a:p>
          <a:endParaRPr lang="en-AU"/>
        </a:p>
      </dgm:t>
    </dgm:pt>
    <dgm:pt modelId="{F905FCC9-25A5-495A-BB00-7768DF938F3E}" type="pres">
      <dgm:prSet presAssocID="{8892130F-89C8-4C5E-BC17-4119716796F3}" presName="Name13" presStyleLbl="parChTrans1D2" presStyleIdx="3" presStyleCnt="4"/>
      <dgm:spPr/>
      <dgm:t>
        <a:bodyPr/>
        <a:lstStyle/>
        <a:p>
          <a:endParaRPr lang="en-AU"/>
        </a:p>
      </dgm:t>
    </dgm:pt>
    <dgm:pt modelId="{7313AF80-7C3A-4289-B612-456DBCEA5BC3}" type="pres">
      <dgm:prSet presAssocID="{70E94B65-ADD6-4D2C-B9AF-7EC4AF7CD0DC}" presName="childText" presStyleLbl="bgAcc1" presStyleIdx="3" presStyleCnt="4" custScaleX="380605" custScaleY="95308">
        <dgm:presLayoutVars>
          <dgm:bulletEnabled val="1"/>
        </dgm:presLayoutVars>
      </dgm:prSet>
      <dgm:spPr/>
      <dgm:t>
        <a:bodyPr/>
        <a:lstStyle/>
        <a:p>
          <a:endParaRPr lang="en-AU"/>
        </a:p>
      </dgm:t>
    </dgm:pt>
  </dgm:ptLst>
  <dgm:cxnLst>
    <dgm:cxn modelId="{323FE029-3E1B-488D-9B79-CA0DAD11C553}" srcId="{7FA46026-E935-4F94-B2A7-06C4A2ED54B8}" destId="{09588FF0-4C8D-42A8-B2B1-34334617FA7F}" srcOrd="0" destOrd="0" parTransId="{334567EA-9265-4AA4-9ACC-A53532A54FEE}" sibTransId="{2754B861-8687-45E0-BA3B-CB1C92099225}"/>
    <dgm:cxn modelId="{18654899-77AE-4790-9F36-287E1084F656}" type="presOf" srcId="{8892130F-89C8-4C5E-BC17-4119716796F3}" destId="{F905FCC9-25A5-495A-BB00-7768DF938F3E}" srcOrd="0" destOrd="0" presId="urn:microsoft.com/office/officeart/2005/8/layout/hierarchy3"/>
    <dgm:cxn modelId="{EAC29D54-0D40-41D3-9C0E-222FD95B6368}" srcId="{7FA46026-E935-4F94-B2A7-06C4A2ED54B8}" destId="{4DC7ED6C-8A2D-4747-BFFA-17DC6EB17399}" srcOrd="1" destOrd="0" parTransId="{E4D37DE8-70D0-47D7-B437-E8D4BE83CE56}" sibTransId="{BE5373B1-2400-43BF-9081-88A64CB70474}"/>
    <dgm:cxn modelId="{72CD1812-ED1E-4046-AFCE-721892CA6A82}" type="presOf" srcId="{E4D37DE8-70D0-47D7-B437-E8D4BE83CE56}" destId="{0E744FDB-C81A-4396-8D6B-56D0640829E7}" srcOrd="0" destOrd="0" presId="urn:microsoft.com/office/officeart/2005/8/layout/hierarchy3"/>
    <dgm:cxn modelId="{3B0C1FEE-9F7D-40C2-B35C-F41E68C25BCF}" type="presOf" srcId="{DF1FECCA-1D95-4683-B911-C868FBB4EDDA}" destId="{83FC4A3C-98AA-4311-9B75-D18B72A94F01}" srcOrd="0" destOrd="0" presId="urn:microsoft.com/office/officeart/2005/8/layout/hierarchy3"/>
    <dgm:cxn modelId="{83C6EADC-C8C1-4D4C-9886-E4E022AB6D3B}" srcId="{DF1FECCA-1D95-4683-B911-C868FBB4EDDA}" destId="{7FA46026-E935-4F94-B2A7-06C4A2ED54B8}" srcOrd="0" destOrd="0" parTransId="{2E125CBC-D2CC-4603-92B5-A72EB8DE994D}" sibTransId="{A0F5A9D7-3212-41DB-BFD4-906553EAC03F}"/>
    <dgm:cxn modelId="{11DBDF95-87E1-4028-AF40-AD53020E6D96}" type="presOf" srcId="{09588FF0-4C8D-42A8-B2B1-34334617FA7F}" destId="{EE8D0797-3DDD-4FE1-8507-31B8EE039A1F}" srcOrd="0" destOrd="0" presId="urn:microsoft.com/office/officeart/2005/8/layout/hierarchy3"/>
    <dgm:cxn modelId="{E474C282-BC89-4834-A0B5-CDFA82681B68}" srcId="{7FA46026-E935-4F94-B2A7-06C4A2ED54B8}" destId="{A4BD0D16-C638-437B-B95F-F5D25C586E67}" srcOrd="2" destOrd="0" parTransId="{3DD5C239-A848-495A-86AC-9CFE3041F69F}" sibTransId="{8A19BBE9-34DF-4AB0-93DA-C7E5D049E9AA}"/>
    <dgm:cxn modelId="{08E7AB3B-DF25-4948-BA0C-18422E53A1D9}" type="presOf" srcId="{334567EA-9265-4AA4-9ACC-A53532A54FEE}" destId="{23CEEB44-6178-4934-8616-9CD6DEFEBBC4}" srcOrd="0" destOrd="0" presId="urn:microsoft.com/office/officeart/2005/8/layout/hierarchy3"/>
    <dgm:cxn modelId="{54751FF7-2E69-4F1D-83E2-AEEADCC5912D}" type="presOf" srcId="{7FA46026-E935-4F94-B2A7-06C4A2ED54B8}" destId="{C2EA2737-4DD8-450B-9B87-4B90B7C82665}" srcOrd="1" destOrd="0" presId="urn:microsoft.com/office/officeart/2005/8/layout/hierarchy3"/>
    <dgm:cxn modelId="{BE98249A-0F1F-4673-8B10-ADE239E35CB2}" type="presOf" srcId="{70E94B65-ADD6-4D2C-B9AF-7EC4AF7CD0DC}" destId="{7313AF80-7C3A-4289-B612-456DBCEA5BC3}" srcOrd="0" destOrd="0" presId="urn:microsoft.com/office/officeart/2005/8/layout/hierarchy3"/>
    <dgm:cxn modelId="{5735F917-A0F4-4663-8EB9-703F6791FD80}" type="presOf" srcId="{3DD5C239-A848-495A-86AC-9CFE3041F69F}" destId="{6FC0C10B-0695-4AE4-83CF-90BBDCE654D5}" srcOrd="0" destOrd="0" presId="urn:microsoft.com/office/officeart/2005/8/layout/hierarchy3"/>
    <dgm:cxn modelId="{949E7C0D-4642-4F38-BE79-F46DBF50B766}" type="presOf" srcId="{A4BD0D16-C638-437B-B95F-F5D25C586E67}" destId="{2093ED36-CE3B-4171-AA4B-050943C9AA0D}" srcOrd="0" destOrd="0" presId="urn:microsoft.com/office/officeart/2005/8/layout/hierarchy3"/>
    <dgm:cxn modelId="{7BA5800A-C2D1-446A-8089-C4721C50703B}" type="presOf" srcId="{4DC7ED6C-8A2D-4747-BFFA-17DC6EB17399}" destId="{D622E5E3-C3EC-40B7-BDCD-136774AE877A}" srcOrd="0" destOrd="0" presId="urn:microsoft.com/office/officeart/2005/8/layout/hierarchy3"/>
    <dgm:cxn modelId="{0E65EB7E-870C-48E1-B118-C7B26491834B}" type="presOf" srcId="{7FA46026-E935-4F94-B2A7-06C4A2ED54B8}" destId="{3DD36766-83FA-4BDB-8750-F27AE67BE554}" srcOrd="0" destOrd="0" presId="urn:microsoft.com/office/officeart/2005/8/layout/hierarchy3"/>
    <dgm:cxn modelId="{64048332-2E70-439F-87A8-C2E5AF89C75D}" srcId="{7FA46026-E935-4F94-B2A7-06C4A2ED54B8}" destId="{70E94B65-ADD6-4D2C-B9AF-7EC4AF7CD0DC}" srcOrd="3" destOrd="0" parTransId="{8892130F-89C8-4C5E-BC17-4119716796F3}" sibTransId="{4B78504C-A2F7-4528-9865-E45FA5BC5C02}"/>
    <dgm:cxn modelId="{5A671610-E7DD-4820-ABAE-433F3B906B5E}" type="presParOf" srcId="{83FC4A3C-98AA-4311-9B75-D18B72A94F01}" destId="{948B2A95-F683-4E8F-82F9-4FEB3F95CF5A}" srcOrd="0" destOrd="0" presId="urn:microsoft.com/office/officeart/2005/8/layout/hierarchy3"/>
    <dgm:cxn modelId="{C5D9BC36-71E5-40E5-BAEF-BC284127938A}" type="presParOf" srcId="{948B2A95-F683-4E8F-82F9-4FEB3F95CF5A}" destId="{3D24D793-B920-4568-8473-2F067F727038}" srcOrd="0" destOrd="0" presId="urn:microsoft.com/office/officeart/2005/8/layout/hierarchy3"/>
    <dgm:cxn modelId="{05552DD8-C743-433D-B8A4-014C66361250}" type="presParOf" srcId="{3D24D793-B920-4568-8473-2F067F727038}" destId="{3DD36766-83FA-4BDB-8750-F27AE67BE554}" srcOrd="0" destOrd="0" presId="urn:microsoft.com/office/officeart/2005/8/layout/hierarchy3"/>
    <dgm:cxn modelId="{6AFF29F8-45B4-42AB-9AE8-DCF166C9C4AE}" type="presParOf" srcId="{3D24D793-B920-4568-8473-2F067F727038}" destId="{C2EA2737-4DD8-450B-9B87-4B90B7C82665}" srcOrd="1" destOrd="0" presId="urn:microsoft.com/office/officeart/2005/8/layout/hierarchy3"/>
    <dgm:cxn modelId="{7B9B6CCD-8A47-4A04-94FF-0A76ADA25C38}" type="presParOf" srcId="{948B2A95-F683-4E8F-82F9-4FEB3F95CF5A}" destId="{D726167C-3E4C-4ECB-A2A1-1C9965ADC726}" srcOrd="1" destOrd="0" presId="urn:microsoft.com/office/officeart/2005/8/layout/hierarchy3"/>
    <dgm:cxn modelId="{A66D67F8-27A1-4532-9913-C754F9474483}" type="presParOf" srcId="{D726167C-3E4C-4ECB-A2A1-1C9965ADC726}" destId="{23CEEB44-6178-4934-8616-9CD6DEFEBBC4}" srcOrd="0" destOrd="0" presId="urn:microsoft.com/office/officeart/2005/8/layout/hierarchy3"/>
    <dgm:cxn modelId="{2A5D8A42-F6C8-438A-9527-631755C62DCB}" type="presParOf" srcId="{D726167C-3E4C-4ECB-A2A1-1C9965ADC726}" destId="{EE8D0797-3DDD-4FE1-8507-31B8EE039A1F}" srcOrd="1" destOrd="0" presId="urn:microsoft.com/office/officeart/2005/8/layout/hierarchy3"/>
    <dgm:cxn modelId="{82813B30-9A48-44E4-9955-C335B34D0490}" type="presParOf" srcId="{D726167C-3E4C-4ECB-A2A1-1C9965ADC726}" destId="{0E744FDB-C81A-4396-8D6B-56D0640829E7}" srcOrd="2" destOrd="0" presId="urn:microsoft.com/office/officeart/2005/8/layout/hierarchy3"/>
    <dgm:cxn modelId="{B23B1B08-2B00-43CC-B11E-5958432E0844}" type="presParOf" srcId="{D726167C-3E4C-4ECB-A2A1-1C9965ADC726}" destId="{D622E5E3-C3EC-40B7-BDCD-136774AE877A}" srcOrd="3" destOrd="0" presId="urn:microsoft.com/office/officeart/2005/8/layout/hierarchy3"/>
    <dgm:cxn modelId="{E94F6DD0-0492-4E20-8EDC-8DEF05064879}" type="presParOf" srcId="{D726167C-3E4C-4ECB-A2A1-1C9965ADC726}" destId="{6FC0C10B-0695-4AE4-83CF-90BBDCE654D5}" srcOrd="4" destOrd="0" presId="urn:microsoft.com/office/officeart/2005/8/layout/hierarchy3"/>
    <dgm:cxn modelId="{4C1863EC-4371-42D7-9C9C-4BAFC242A1C2}" type="presParOf" srcId="{D726167C-3E4C-4ECB-A2A1-1C9965ADC726}" destId="{2093ED36-CE3B-4171-AA4B-050943C9AA0D}" srcOrd="5" destOrd="0" presId="urn:microsoft.com/office/officeart/2005/8/layout/hierarchy3"/>
    <dgm:cxn modelId="{B6324593-2918-4208-973B-F8660F38F4EA}" type="presParOf" srcId="{D726167C-3E4C-4ECB-A2A1-1C9965ADC726}" destId="{F905FCC9-25A5-495A-BB00-7768DF938F3E}" srcOrd="6" destOrd="0" presId="urn:microsoft.com/office/officeart/2005/8/layout/hierarchy3"/>
    <dgm:cxn modelId="{5AB634B0-A827-4BB0-A491-51DFE427F9BC}" type="presParOf" srcId="{D726167C-3E4C-4ECB-A2A1-1C9965ADC726}" destId="{7313AF80-7C3A-4289-B612-456DBCEA5BC3}"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432A4A-1799-471A-846A-E1A72C329E85}"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AU"/>
        </a:p>
      </dgm:t>
    </dgm:pt>
    <dgm:pt modelId="{662D6FBA-4411-465A-B094-64DDA18865CD}">
      <dgm:prSet phldrT="[Text]" custT="1"/>
      <dgm:spPr/>
      <dgm:t>
        <a:bodyPr/>
        <a:lstStyle/>
        <a:p>
          <a:r>
            <a:rPr lang="en-US" sz="1800" b="1" dirty="0" smtClean="0"/>
            <a:t>Narrative resources? </a:t>
          </a:r>
          <a:r>
            <a:rPr lang="en-US" sz="1800" dirty="0" smtClean="0"/>
            <a:t>– </a:t>
          </a:r>
          <a:r>
            <a:rPr lang="en-US" sz="1800" i="1" dirty="0" smtClean="0">
              <a:latin typeface="Andalus" panose="02020603050405020304" pitchFamily="18" charset="-78"/>
              <a:cs typeface="Andalus" panose="02020603050405020304" pitchFamily="18" charset="-78"/>
            </a:rPr>
            <a:t>provides opportunity to review the significance of a cough, energy of client, felt experience</a:t>
          </a:r>
          <a:endParaRPr lang="en-AU" sz="1800" dirty="0">
            <a:latin typeface="Andalus" panose="02020603050405020304" pitchFamily="18" charset="-78"/>
            <a:cs typeface="Andalus" panose="02020603050405020304" pitchFamily="18" charset="-78"/>
          </a:endParaRPr>
        </a:p>
      </dgm:t>
    </dgm:pt>
    <dgm:pt modelId="{DEC7F7E0-0156-46F1-846C-FE642E824E4A}" type="sibTrans" cxnId="{170429D2-C2DA-48DE-B28E-24DACFA25D20}">
      <dgm:prSet/>
      <dgm:spPr/>
      <dgm:t>
        <a:bodyPr/>
        <a:lstStyle/>
        <a:p>
          <a:endParaRPr lang="en-AU"/>
        </a:p>
      </dgm:t>
    </dgm:pt>
    <dgm:pt modelId="{6DE24C9A-8CBC-4C66-8A51-1874A96BFE3A}" type="parTrans" cxnId="{170429D2-C2DA-48DE-B28E-24DACFA25D20}">
      <dgm:prSet/>
      <dgm:spPr/>
      <dgm:t>
        <a:bodyPr/>
        <a:lstStyle/>
        <a:p>
          <a:endParaRPr lang="en-AU"/>
        </a:p>
      </dgm:t>
    </dgm:pt>
    <dgm:pt modelId="{E393930B-149A-4356-A114-3354C17BD41A}">
      <dgm:prSet custT="1"/>
      <dgm:spPr/>
      <dgm:t>
        <a:bodyPr/>
        <a:lstStyle/>
        <a:p>
          <a:r>
            <a:rPr lang="en-US" sz="1800" b="1" dirty="0" smtClean="0"/>
            <a:t>Who can the stories be told to and why? </a:t>
          </a:r>
          <a:r>
            <a:rPr lang="en-US" sz="1800" dirty="0" smtClean="0"/>
            <a:t>– </a:t>
          </a:r>
          <a:r>
            <a:rPr lang="en-US" sz="1800" i="1" dirty="0" smtClean="0">
              <a:latin typeface="Andalus" panose="02020603050405020304" pitchFamily="18" charset="-78"/>
              <a:cs typeface="Andalus" panose="02020603050405020304" pitchFamily="18" charset="-78"/>
            </a:rPr>
            <a:t>the </a:t>
          </a:r>
          <a:r>
            <a:rPr lang="en-US" sz="1800" b="1" i="1" u="none" dirty="0" smtClean="0">
              <a:latin typeface="Andalus" panose="02020603050405020304" pitchFamily="18" charset="-78"/>
              <a:cs typeface="Andalus" panose="02020603050405020304" pitchFamily="18" charset="-78"/>
            </a:rPr>
            <a:t>client</a:t>
          </a:r>
          <a:r>
            <a:rPr lang="en-US" sz="1800" i="1" dirty="0" smtClean="0">
              <a:latin typeface="Andalus" panose="02020603050405020304" pitchFamily="18" charset="-78"/>
              <a:cs typeface="Andalus" panose="02020603050405020304" pitchFamily="18" charset="-78"/>
            </a:rPr>
            <a:t> so as to co-construct new story and therapist can identify own feeling, </a:t>
          </a:r>
          <a:r>
            <a:rPr lang="en-US" sz="1800" b="1" i="1" u="none" dirty="0" smtClean="0">
              <a:latin typeface="Andalus" panose="02020603050405020304" pitchFamily="18" charset="-78"/>
              <a:cs typeface="Andalus" panose="02020603050405020304" pitchFamily="18" charset="-78"/>
            </a:rPr>
            <a:t>other workers </a:t>
          </a:r>
          <a:r>
            <a:rPr lang="en-US" sz="1800" i="1" dirty="0" smtClean="0">
              <a:latin typeface="Andalus" panose="02020603050405020304" pitchFamily="18" charset="-78"/>
              <a:cs typeface="Andalus" panose="02020603050405020304" pitchFamily="18" charset="-78"/>
            </a:rPr>
            <a:t>in the agency to ‘improve practice’, but not the </a:t>
          </a:r>
          <a:r>
            <a:rPr lang="en-US" sz="1800" b="1" i="1" u="none" dirty="0" smtClean="0">
              <a:latin typeface="Andalus" panose="02020603050405020304" pitchFamily="18" charset="-78"/>
              <a:cs typeface="Andalus" panose="02020603050405020304" pitchFamily="18" charset="-78"/>
            </a:rPr>
            <a:t>manager</a:t>
          </a:r>
        </a:p>
      </dgm:t>
    </dgm:pt>
    <dgm:pt modelId="{E03E0F97-83D2-4465-99E6-E75E6453D2DB}" type="parTrans" cxnId="{85FF07ED-B59A-4EBF-B398-26458869FD33}">
      <dgm:prSet/>
      <dgm:spPr/>
      <dgm:t>
        <a:bodyPr/>
        <a:lstStyle/>
        <a:p>
          <a:endParaRPr lang="en-AU"/>
        </a:p>
      </dgm:t>
    </dgm:pt>
    <dgm:pt modelId="{C72AEE2B-D41B-489F-BD41-A57F98C49CE6}" type="sibTrans" cxnId="{85FF07ED-B59A-4EBF-B398-26458869FD33}">
      <dgm:prSet/>
      <dgm:spPr/>
      <dgm:t>
        <a:bodyPr/>
        <a:lstStyle/>
        <a:p>
          <a:endParaRPr lang="en-AU"/>
        </a:p>
      </dgm:t>
    </dgm:pt>
    <dgm:pt modelId="{CA831437-7745-478B-A723-216AD0EBC27A}">
      <dgm:prSet custT="1"/>
      <dgm:spPr/>
      <dgm:t>
        <a:bodyPr/>
        <a:lstStyle/>
        <a:p>
          <a:r>
            <a:rPr lang="en-US" sz="1800" b="1" dirty="0" smtClean="0"/>
            <a:t>Who is accepted/prevented being a group member by understanding the story? </a:t>
          </a:r>
          <a:r>
            <a:rPr lang="en-US" sz="1800" dirty="0" smtClean="0"/>
            <a:t>– </a:t>
          </a:r>
          <a:r>
            <a:rPr lang="en-US" sz="1800" i="1" dirty="0" smtClean="0">
              <a:latin typeface="Andalus" panose="02020603050405020304" pitchFamily="18" charset="-78"/>
              <a:cs typeface="Andalus" panose="02020603050405020304" pitchFamily="18" charset="-78"/>
            </a:rPr>
            <a:t>workers who are willing to explore the body subjectively, - clients (?) , managers &amp; workers in larger sector</a:t>
          </a:r>
        </a:p>
      </dgm:t>
    </dgm:pt>
    <dgm:pt modelId="{8BEB1019-2304-4852-8182-A53DCC908381}" type="parTrans" cxnId="{BFC692F0-3582-4C3B-A207-315713792B28}">
      <dgm:prSet/>
      <dgm:spPr/>
      <dgm:t>
        <a:bodyPr/>
        <a:lstStyle/>
        <a:p>
          <a:endParaRPr lang="en-AU"/>
        </a:p>
      </dgm:t>
    </dgm:pt>
    <dgm:pt modelId="{50171B71-EBF4-4A30-AEB1-986C22169896}" type="sibTrans" cxnId="{BFC692F0-3582-4C3B-A207-315713792B28}">
      <dgm:prSet/>
      <dgm:spPr/>
      <dgm:t>
        <a:bodyPr/>
        <a:lstStyle/>
        <a:p>
          <a:endParaRPr lang="en-AU"/>
        </a:p>
      </dgm:t>
    </dgm:pt>
    <dgm:pt modelId="{8E5A3F2F-D88A-4B58-AAF9-2958D17087A1}">
      <dgm:prSet custT="1"/>
      <dgm:spPr/>
      <dgm:t>
        <a:bodyPr/>
        <a:lstStyle/>
        <a:p>
          <a:r>
            <a:rPr lang="en-US" sz="1800" b="1" dirty="0" smtClean="0"/>
            <a:t>How does the story encourage people to be who they are? </a:t>
          </a:r>
          <a:r>
            <a:rPr lang="en-US" sz="1800" dirty="0" smtClean="0"/>
            <a:t>– </a:t>
          </a:r>
          <a:r>
            <a:rPr lang="en-US" sz="1800" dirty="0" smtClean="0">
              <a:latin typeface="Andalus" panose="02020603050405020304" pitchFamily="18" charset="-78"/>
              <a:cs typeface="Andalus" panose="02020603050405020304" pitchFamily="18" charset="-78"/>
            </a:rPr>
            <a:t>acknowledges the impact of bodies on/in the helping process and </a:t>
          </a:r>
          <a:r>
            <a:rPr lang="en-US" sz="1800" i="1" dirty="0" smtClean="0">
              <a:latin typeface="Andalus" panose="02020603050405020304" pitchFamily="18" charset="-78"/>
              <a:cs typeface="Andalus" panose="02020603050405020304" pitchFamily="18" charset="-78"/>
            </a:rPr>
            <a:t>provides example of how listening to bodies can provide an alternate explanation and prevent ‘burnout in the worker</a:t>
          </a:r>
        </a:p>
      </dgm:t>
    </dgm:pt>
    <dgm:pt modelId="{74C7EF34-27B8-4334-A2B7-99CD85C97F8F}" type="parTrans" cxnId="{AA6E27EA-80AC-40D2-87AF-26CF840E236D}">
      <dgm:prSet/>
      <dgm:spPr/>
      <dgm:t>
        <a:bodyPr/>
        <a:lstStyle/>
        <a:p>
          <a:endParaRPr lang="en-AU"/>
        </a:p>
      </dgm:t>
    </dgm:pt>
    <dgm:pt modelId="{7676B693-313A-4D69-BEC2-9DDFE9BFB328}" type="sibTrans" cxnId="{AA6E27EA-80AC-40D2-87AF-26CF840E236D}">
      <dgm:prSet/>
      <dgm:spPr/>
      <dgm:t>
        <a:bodyPr/>
        <a:lstStyle/>
        <a:p>
          <a:endParaRPr lang="en-AU"/>
        </a:p>
      </dgm:t>
    </dgm:pt>
    <dgm:pt modelId="{71F9E9CA-05F2-422C-8813-506CA546EA9F}">
      <dgm:prSet custT="1"/>
      <dgm:spPr/>
      <dgm:t>
        <a:bodyPr/>
        <a:lstStyle/>
        <a:p>
          <a:r>
            <a:rPr lang="en-US" sz="1800" b="1" dirty="0" smtClean="0"/>
            <a:t>How does the story teller maintain their social standing/positioning telling the story in the way they did? </a:t>
          </a:r>
          <a:r>
            <a:rPr lang="en-US" sz="1800" dirty="0" smtClean="0"/>
            <a:t>– </a:t>
          </a:r>
          <a:r>
            <a:rPr lang="en-US" sz="1800" i="1" dirty="0" smtClean="0">
              <a:latin typeface="Andalus" panose="02020603050405020304" pitchFamily="18" charset="-78"/>
              <a:cs typeface="Andalus" panose="02020603050405020304" pitchFamily="18" charset="-78"/>
            </a:rPr>
            <a:t>Coral adopts a reflective approach (professionally sound) and highlights being curious as important to the process</a:t>
          </a:r>
          <a:endParaRPr lang="en-US" sz="1800" dirty="0" smtClean="0">
            <a:latin typeface="Andalus" panose="02020603050405020304" pitchFamily="18" charset="-78"/>
            <a:cs typeface="Andalus" panose="02020603050405020304" pitchFamily="18" charset="-78"/>
          </a:endParaRPr>
        </a:p>
      </dgm:t>
    </dgm:pt>
    <dgm:pt modelId="{E4095D94-4B36-4DA3-B927-9DB2BA9E1B5C}" type="parTrans" cxnId="{59C713D4-11D5-4452-965C-5F5F8D0AC9DE}">
      <dgm:prSet/>
      <dgm:spPr/>
      <dgm:t>
        <a:bodyPr/>
        <a:lstStyle/>
        <a:p>
          <a:endParaRPr lang="en-AU"/>
        </a:p>
      </dgm:t>
    </dgm:pt>
    <dgm:pt modelId="{6F5EB256-5F8D-45DA-AD25-E8992365E052}" type="sibTrans" cxnId="{59C713D4-11D5-4452-965C-5F5F8D0AC9DE}">
      <dgm:prSet/>
      <dgm:spPr/>
      <dgm:t>
        <a:bodyPr/>
        <a:lstStyle/>
        <a:p>
          <a:endParaRPr lang="en-AU"/>
        </a:p>
      </dgm:t>
    </dgm:pt>
    <dgm:pt modelId="{12F6AFF0-2EEA-45DD-8399-D1B634D447A5}" type="pres">
      <dgm:prSet presAssocID="{4F432A4A-1799-471A-846A-E1A72C329E85}" presName="linear" presStyleCnt="0">
        <dgm:presLayoutVars>
          <dgm:dir/>
          <dgm:animLvl val="lvl"/>
          <dgm:resizeHandles val="exact"/>
        </dgm:presLayoutVars>
      </dgm:prSet>
      <dgm:spPr/>
      <dgm:t>
        <a:bodyPr/>
        <a:lstStyle/>
        <a:p>
          <a:endParaRPr lang="en-AU"/>
        </a:p>
      </dgm:t>
    </dgm:pt>
    <dgm:pt modelId="{0DCAC5C2-F0C2-4575-B6AC-45731BDB6960}" type="pres">
      <dgm:prSet presAssocID="{662D6FBA-4411-465A-B094-64DDA18865CD}" presName="parentLin" presStyleCnt="0"/>
      <dgm:spPr/>
      <dgm:t>
        <a:bodyPr/>
        <a:lstStyle/>
        <a:p>
          <a:endParaRPr lang="en-AU"/>
        </a:p>
      </dgm:t>
    </dgm:pt>
    <dgm:pt modelId="{04682554-2FB4-417C-B779-3975DCEB49EB}" type="pres">
      <dgm:prSet presAssocID="{662D6FBA-4411-465A-B094-64DDA18865CD}" presName="parentLeftMargin" presStyleLbl="node1" presStyleIdx="0" presStyleCnt="5"/>
      <dgm:spPr/>
      <dgm:t>
        <a:bodyPr/>
        <a:lstStyle/>
        <a:p>
          <a:endParaRPr lang="en-AU"/>
        </a:p>
      </dgm:t>
    </dgm:pt>
    <dgm:pt modelId="{33D20BAF-280E-4EED-9792-E2BAA7F56492}" type="pres">
      <dgm:prSet presAssocID="{662D6FBA-4411-465A-B094-64DDA18865CD}" presName="parentText" presStyleLbl="node1" presStyleIdx="0" presStyleCnt="5" custScaleX="132418" custScaleY="223223">
        <dgm:presLayoutVars>
          <dgm:chMax val="0"/>
          <dgm:bulletEnabled val="1"/>
        </dgm:presLayoutVars>
      </dgm:prSet>
      <dgm:spPr/>
      <dgm:t>
        <a:bodyPr/>
        <a:lstStyle/>
        <a:p>
          <a:endParaRPr lang="en-AU"/>
        </a:p>
      </dgm:t>
    </dgm:pt>
    <dgm:pt modelId="{F9B9C0F1-EE89-467C-A4D5-7549CF5B7789}" type="pres">
      <dgm:prSet presAssocID="{662D6FBA-4411-465A-B094-64DDA18865CD}" presName="negativeSpace" presStyleCnt="0"/>
      <dgm:spPr/>
      <dgm:t>
        <a:bodyPr/>
        <a:lstStyle/>
        <a:p>
          <a:endParaRPr lang="en-AU"/>
        </a:p>
      </dgm:t>
    </dgm:pt>
    <dgm:pt modelId="{1CCD9068-89FD-439F-B7B1-A50D025C1B75}" type="pres">
      <dgm:prSet presAssocID="{662D6FBA-4411-465A-B094-64DDA18865CD}" presName="childText" presStyleLbl="conFgAcc1" presStyleIdx="0" presStyleCnt="5">
        <dgm:presLayoutVars>
          <dgm:bulletEnabled val="1"/>
        </dgm:presLayoutVars>
      </dgm:prSet>
      <dgm:spPr/>
      <dgm:t>
        <a:bodyPr/>
        <a:lstStyle/>
        <a:p>
          <a:endParaRPr lang="en-AU"/>
        </a:p>
      </dgm:t>
    </dgm:pt>
    <dgm:pt modelId="{33559DC0-1C2B-4199-92B0-F42CF4AF2C97}" type="pres">
      <dgm:prSet presAssocID="{DEC7F7E0-0156-46F1-846C-FE642E824E4A}" presName="spaceBetweenRectangles" presStyleCnt="0"/>
      <dgm:spPr/>
      <dgm:t>
        <a:bodyPr/>
        <a:lstStyle/>
        <a:p>
          <a:endParaRPr lang="en-AU"/>
        </a:p>
      </dgm:t>
    </dgm:pt>
    <dgm:pt modelId="{B580DDA2-A372-44FB-BED9-9F5FAA567C2F}" type="pres">
      <dgm:prSet presAssocID="{E393930B-149A-4356-A114-3354C17BD41A}" presName="parentLin" presStyleCnt="0"/>
      <dgm:spPr/>
      <dgm:t>
        <a:bodyPr/>
        <a:lstStyle/>
        <a:p>
          <a:endParaRPr lang="en-AU"/>
        </a:p>
      </dgm:t>
    </dgm:pt>
    <dgm:pt modelId="{78F84EE9-BB96-4FC4-AB1D-DD14B34AC561}" type="pres">
      <dgm:prSet presAssocID="{E393930B-149A-4356-A114-3354C17BD41A}" presName="parentLeftMargin" presStyleLbl="node1" presStyleIdx="0" presStyleCnt="5"/>
      <dgm:spPr/>
      <dgm:t>
        <a:bodyPr/>
        <a:lstStyle/>
        <a:p>
          <a:endParaRPr lang="en-AU"/>
        </a:p>
      </dgm:t>
    </dgm:pt>
    <dgm:pt modelId="{43FF4E81-F3FB-434A-8DC2-407BD5233C0E}" type="pres">
      <dgm:prSet presAssocID="{E393930B-149A-4356-A114-3354C17BD41A}" presName="parentText" presStyleLbl="node1" presStyleIdx="1" presStyleCnt="5" custScaleX="130022" custScaleY="296918">
        <dgm:presLayoutVars>
          <dgm:chMax val="0"/>
          <dgm:bulletEnabled val="1"/>
        </dgm:presLayoutVars>
      </dgm:prSet>
      <dgm:spPr/>
      <dgm:t>
        <a:bodyPr/>
        <a:lstStyle/>
        <a:p>
          <a:endParaRPr lang="en-AU"/>
        </a:p>
      </dgm:t>
    </dgm:pt>
    <dgm:pt modelId="{2B7467E3-317D-45D3-AA83-3678D5E4C22A}" type="pres">
      <dgm:prSet presAssocID="{E393930B-149A-4356-A114-3354C17BD41A}" presName="negativeSpace" presStyleCnt="0"/>
      <dgm:spPr/>
      <dgm:t>
        <a:bodyPr/>
        <a:lstStyle/>
        <a:p>
          <a:endParaRPr lang="en-AU"/>
        </a:p>
      </dgm:t>
    </dgm:pt>
    <dgm:pt modelId="{FB939863-7078-4C6D-ADBD-4C23CF6652AD}" type="pres">
      <dgm:prSet presAssocID="{E393930B-149A-4356-A114-3354C17BD41A}" presName="childText" presStyleLbl="conFgAcc1" presStyleIdx="1" presStyleCnt="5">
        <dgm:presLayoutVars>
          <dgm:bulletEnabled val="1"/>
        </dgm:presLayoutVars>
      </dgm:prSet>
      <dgm:spPr/>
      <dgm:t>
        <a:bodyPr/>
        <a:lstStyle/>
        <a:p>
          <a:endParaRPr lang="en-AU"/>
        </a:p>
      </dgm:t>
    </dgm:pt>
    <dgm:pt modelId="{9EE8F84F-A4D0-4872-B347-86203D30D9E6}" type="pres">
      <dgm:prSet presAssocID="{C72AEE2B-D41B-489F-BD41-A57F98C49CE6}" presName="spaceBetweenRectangles" presStyleCnt="0"/>
      <dgm:spPr/>
      <dgm:t>
        <a:bodyPr/>
        <a:lstStyle/>
        <a:p>
          <a:endParaRPr lang="en-AU"/>
        </a:p>
      </dgm:t>
    </dgm:pt>
    <dgm:pt modelId="{9CBAE9EB-EFFF-4F8F-8C98-560BE63E8402}" type="pres">
      <dgm:prSet presAssocID="{CA831437-7745-478B-A723-216AD0EBC27A}" presName="parentLin" presStyleCnt="0"/>
      <dgm:spPr/>
      <dgm:t>
        <a:bodyPr/>
        <a:lstStyle/>
        <a:p>
          <a:endParaRPr lang="en-AU"/>
        </a:p>
      </dgm:t>
    </dgm:pt>
    <dgm:pt modelId="{AA489954-6115-453E-AC4F-C1456F15C6EC}" type="pres">
      <dgm:prSet presAssocID="{CA831437-7745-478B-A723-216AD0EBC27A}" presName="parentLeftMargin" presStyleLbl="node1" presStyleIdx="1" presStyleCnt="5"/>
      <dgm:spPr/>
      <dgm:t>
        <a:bodyPr/>
        <a:lstStyle/>
        <a:p>
          <a:endParaRPr lang="en-AU"/>
        </a:p>
      </dgm:t>
    </dgm:pt>
    <dgm:pt modelId="{0E79A590-A982-4F26-8506-BAA453C2A88D}" type="pres">
      <dgm:prSet presAssocID="{CA831437-7745-478B-A723-216AD0EBC27A}" presName="parentText" presStyleLbl="node1" presStyleIdx="2" presStyleCnt="5" custScaleX="131138" custScaleY="311292">
        <dgm:presLayoutVars>
          <dgm:chMax val="0"/>
          <dgm:bulletEnabled val="1"/>
        </dgm:presLayoutVars>
      </dgm:prSet>
      <dgm:spPr/>
      <dgm:t>
        <a:bodyPr/>
        <a:lstStyle/>
        <a:p>
          <a:endParaRPr lang="en-AU"/>
        </a:p>
      </dgm:t>
    </dgm:pt>
    <dgm:pt modelId="{47D38E97-9D69-4F61-BFAC-358DEFEF8DB9}" type="pres">
      <dgm:prSet presAssocID="{CA831437-7745-478B-A723-216AD0EBC27A}" presName="negativeSpace" presStyleCnt="0"/>
      <dgm:spPr/>
      <dgm:t>
        <a:bodyPr/>
        <a:lstStyle/>
        <a:p>
          <a:endParaRPr lang="en-AU"/>
        </a:p>
      </dgm:t>
    </dgm:pt>
    <dgm:pt modelId="{759033EF-A009-433D-8247-EC104ACF9ADB}" type="pres">
      <dgm:prSet presAssocID="{CA831437-7745-478B-A723-216AD0EBC27A}" presName="childText" presStyleLbl="conFgAcc1" presStyleIdx="2" presStyleCnt="5">
        <dgm:presLayoutVars>
          <dgm:bulletEnabled val="1"/>
        </dgm:presLayoutVars>
      </dgm:prSet>
      <dgm:spPr/>
      <dgm:t>
        <a:bodyPr/>
        <a:lstStyle/>
        <a:p>
          <a:endParaRPr lang="en-AU"/>
        </a:p>
      </dgm:t>
    </dgm:pt>
    <dgm:pt modelId="{81759789-13E9-4BE3-B341-713162F4397A}" type="pres">
      <dgm:prSet presAssocID="{50171B71-EBF4-4A30-AEB1-986C22169896}" presName="spaceBetweenRectangles" presStyleCnt="0"/>
      <dgm:spPr/>
      <dgm:t>
        <a:bodyPr/>
        <a:lstStyle/>
        <a:p>
          <a:endParaRPr lang="en-AU"/>
        </a:p>
      </dgm:t>
    </dgm:pt>
    <dgm:pt modelId="{A4A72D6D-B38F-4C2F-AE5E-3366DCF003DD}" type="pres">
      <dgm:prSet presAssocID="{8E5A3F2F-D88A-4B58-AAF9-2958D17087A1}" presName="parentLin" presStyleCnt="0"/>
      <dgm:spPr/>
      <dgm:t>
        <a:bodyPr/>
        <a:lstStyle/>
        <a:p>
          <a:endParaRPr lang="en-AU"/>
        </a:p>
      </dgm:t>
    </dgm:pt>
    <dgm:pt modelId="{C9D0AD98-37A9-4179-8B2C-747F3B23EA67}" type="pres">
      <dgm:prSet presAssocID="{8E5A3F2F-D88A-4B58-AAF9-2958D17087A1}" presName="parentLeftMargin" presStyleLbl="node1" presStyleIdx="2" presStyleCnt="5"/>
      <dgm:spPr/>
      <dgm:t>
        <a:bodyPr/>
        <a:lstStyle/>
        <a:p>
          <a:endParaRPr lang="en-AU"/>
        </a:p>
      </dgm:t>
    </dgm:pt>
    <dgm:pt modelId="{A0308B7F-CF44-4BBA-81C5-92378DEE5F77}" type="pres">
      <dgm:prSet presAssocID="{8E5A3F2F-D88A-4B58-AAF9-2958D17087A1}" presName="parentText" presStyleLbl="node1" presStyleIdx="3" presStyleCnt="5" custScaleX="132418" custScaleY="367936">
        <dgm:presLayoutVars>
          <dgm:chMax val="0"/>
          <dgm:bulletEnabled val="1"/>
        </dgm:presLayoutVars>
      </dgm:prSet>
      <dgm:spPr/>
      <dgm:t>
        <a:bodyPr/>
        <a:lstStyle/>
        <a:p>
          <a:endParaRPr lang="en-AU"/>
        </a:p>
      </dgm:t>
    </dgm:pt>
    <dgm:pt modelId="{22F99728-2DC1-48A2-A9E7-C5B170B8C9B4}" type="pres">
      <dgm:prSet presAssocID="{8E5A3F2F-D88A-4B58-AAF9-2958D17087A1}" presName="negativeSpace" presStyleCnt="0"/>
      <dgm:spPr/>
      <dgm:t>
        <a:bodyPr/>
        <a:lstStyle/>
        <a:p>
          <a:endParaRPr lang="en-AU"/>
        </a:p>
      </dgm:t>
    </dgm:pt>
    <dgm:pt modelId="{663EC722-A613-498F-BADF-A71789491367}" type="pres">
      <dgm:prSet presAssocID="{8E5A3F2F-D88A-4B58-AAF9-2958D17087A1}" presName="childText" presStyleLbl="conFgAcc1" presStyleIdx="3" presStyleCnt="5">
        <dgm:presLayoutVars>
          <dgm:bulletEnabled val="1"/>
        </dgm:presLayoutVars>
      </dgm:prSet>
      <dgm:spPr/>
      <dgm:t>
        <a:bodyPr/>
        <a:lstStyle/>
        <a:p>
          <a:endParaRPr lang="en-AU"/>
        </a:p>
      </dgm:t>
    </dgm:pt>
    <dgm:pt modelId="{4B778905-A681-44B5-B9F4-AFD8957CC501}" type="pres">
      <dgm:prSet presAssocID="{7676B693-313A-4D69-BEC2-9DDFE9BFB328}" presName="spaceBetweenRectangles" presStyleCnt="0"/>
      <dgm:spPr/>
      <dgm:t>
        <a:bodyPr/>
        <a:lstStyle/>
        <a:p>
          <a:endParaRPr lang="en-AU"/>
        </a:p>
      </dgm:t>
    </dgm:pt>
    <dgm:pt modelId="{B626C569-3F27-40D9-9949-36CB8C98EEA4}" type="pres">
      <dgm:prSet presAssocID="{71F9E9CA-05F2-422C-8813-506CA546EA9F}" presName="parentLin" presStyleCnt="0"/>
      <dgm:spPr/>
      <dgm:t>
        <a:bodyPr/>
        <a:lstStyle/>
        <a:p>
          <a:endParaRPr lang="en-AU"/>
        </a:p>
      </dgm:t>
    </dgm:pt>
    <dgm:pt modelId="{A18CE059-A965-4290-B6BF-367557FC1B54}" type="pres">
      <dgm:prSet presAssocID="{71F9E9CA-05F2-422C-8813-506CA546EA9F}" presName="parentLeftMargin" presStyleLbl="node1" presStyleIdx="3" presStyleCnt="5"/>
      <dgm:spPr/>
      <dgm:t>
        <a:bodyPr/>
        <a:lstStyle/>
        <a:p>
          <a:endParaRPr lang="en-AU"/>
        </a:p>
      </dgm:t>
    </dgm:pt>
    <dgm:pt modelId="{E0C76AF1-B259-450C-A4B9-1BB7C54D2120}" type="pres">
      <dgm:prSet presAssocID="{71F9E9CA-05F2-422C-8813-506CA546EA9F}" presName="parentText" presStyleLbl="node1" presStyleIdx="4" presStyleCnt="5" custScaleX="131785" custScaleY="410181">
        <dgm:presLayoutVars>
          <dgm:chMax val="0"/>
          <dgm:bulletEnabled val="1"/>
        </dgm:presLayoutVars>
      </dgm:prSet>
      <dgm:spPr/>
      <dgm:t>
        <a:bodyPr/>
        <a:lstStyle/>
        <a:p>
          <a:endParaRPr lang="en-AU"/>
        </a:p>
      </dgm:t>
    </dgm:pt>
    <dgm:pt modelId="{90337054-25E9-454F-8CBD-B1529FB012AA}" type="pres">
      <dgm:prSet presAssocID="{71F9E9CA-05F2-422C-8813-506CA546EA9F}" presName="negativeSpace" presStyleCnt="0"/>
      <dgm:spPr/>
      <dgm:t>
        <a:bodyPr/>
        <a:lstStyle/>
        <a:p>
          <a:endParaRPr lang="en-AU"/>
        </a:p>
      </dgm:t>
    </dgm:pt>
    <dgm:pt modelId="{8A696656-BEA9-4AC6-B75E-A9BD9E4F2901}" type="pres">
      <dgm:prSet presAssocID="{71F9E9CA-05F2-422C-8813-506CA546EA9F}" presName="childText" presStyleLbl="conFgAcc1" presStyleIdx="4" presStyleCnt="5">
        <dgm:presLayoutVars>
          <dgm:bulletEnabled val="1"/>
        </dgm:presLayoutVars>
      </dgm:prSet>
      <dgm:spPr/>
      <dgm:t>
        <a:bodyPr/>
        <a:lstStyle/>
        <a:p>
          <a:endParaRPr lang="en-AU"/>
        </a:p>
      </dgm:t>
    </dgm:pt>
  </dgm:ptLst>
  <dgm:cxnLst>
    <dgm:cxn modelId="{59C713D4-11D5-4452-965C-5F5F8D0AC9DE}" srcId="{4F432A4A-1799-471A-846A-E1A72C329E85}" destId="{71F9E9CA-05F2-422C-8813-506CA546EA9F}" srcOrd="4" destOrd="0" parTransId="{E4095D94-4B36-4DA3-B927-9DB2BA9E1B5C}" sibTransId="{6F5EB256-5F8D-45DA-AD25-E8992365E052}"/>
    <dgm:cxn modelId="{170429D2-C2DA-48DE-B28E-24DACFA25D20}" srcId="{4F432A4A-1799-471A-846A-E1A72C329E85}" destId="{662D6FBA-4411-465A-B094-64DDA18865CD}" srcOrd="0" destOrd="0" parTransId="{6DE24C9A-8CBC-4C66-8A51-1874A96BFE3A}" sibTransId="{DEC7F7E0-0156-46F1-846C-FE642E824E4A}"/>
    <dgm:cxn modelId="{62BD7C97-5E31-4F22-BAA0-F04ADEF3C815}" type="presOf" srcId="{71F9E9CA-05F2-422C-8813-506CA546EA9F}" destId="{E0C76AF1-B259-450C-A4B9-1BB7C54D2120}" srcOrd="1" destOrd="0" presId="urn:microsoft.com/office/officeart/2005/8/layout/list1"/>
    <dgm:cxn modelId="{85FF07ED-B59A-4EBF-B398-26458869FD33}" srcId="{4F432A4A-1799-471A-846A-E1A72C329E85}" destId="{E393930B-149A-4356-A114-3354C17BD41A}" srcOrd="1" destOrd="0" parTransId="{E03E0F97-83D2-4465-99E6-E75E6453D2DB}" sibTransId="{C72AEE2B-D41B-489F-BD41-A57F98C49CE6}"/>
    <dgm:cxn modelId="{6433F23A-3CD7-4B43-BC11-6542F5915E66}" type="presOf" srcId="{CA831437-7745-478B-A723-216AD0EBC27A}" destId="{0E79A590-A982-4F26-8506-BAA453C2A88D}" srcOrd="1" destOrd="0" presId="urn:microsoft.com/office/officeart/2005/8/layout/list1"/>
    <dgm:cxn modelId="{3CD18AE7-5C8C-440B-88FB-C8BCE9D76040}" type="presOf" srcId="{E393930B-149A-4356-A114-3354C17BD41A}" destId="{78F84EE9-BB96-4FC4-AB1D-DD14B34AC561}" srcOrd="0" destOrd="0" presId="urn:microsoft.com/office/officeart/2005/8/layout/list1"/>
    <dgm:cxn modelId="{AA6E27EA-80AC-40D2-87AF-26CF840E236D}" srcId="{4F432A4A-1799-471A-846A-E1A72C329E85}" destId="{8E5A3F2F-D88A-4B58-AAF9-2958D17087A1}" srcOrd="3" destOrd="0" parTransId="{74C7EF34-27B8-4334-A2B7-99CD85C97F8F}" sibTransId="{7676B693-313A-4D69-BEC2-9DDFE9BFB328}"/>
    <dgm:cxn modelId="{92BA63A5-3904-4930-8330-18CAFA0BD776}" type="presOf" srcId="{E393930B-149A-4356-A114-3354C17BD41A}" destId="{43FF4E81-F3FB-434A-8DC2-407BD5233C0E}" srcOrd="1" destOrd="0" presId="urn:microsoft.com/office/officeart/2005/8/layout/list1"/>
    <dgm:cxn modelId="{F8E489C9-A849-46E0-9623-FDA2FD6765CB}" type="presOf" srcId="{4F432A4A-1799-471A-846A-E1A72C329E85}" destId="{12F6AFF0-2EEA-45DD-8399-D1B634D447A5}" srcOrd="0" destOrd="0" presId="urn:microsoft.com/office/officeart/2005/8/layout/list1"/>
    <dgm:cxn modelId="{5D81478A-CC58-4E12-B590-B335E2C751C1}" type="presOf" srcId="{8E5A3F2F-D88A-4B58-AAF9-2958D17087A1}" destId="{C9D0AD98-37A9-4179-8B2C-747F3B23EA67}" srcOrd="0" destOrd="0" presId="urn:microsoft.com/office/officeart/2005/8/layout/list1"/>
    <dgm:cxn modelId="{BFC692F0-3582-4C3B-A207-315713792B28}" srcId="{4F432A4A-1799-471A-846A-E1A72C329E85}" destId="{CA831437-7745-478B-A723-216AD0EBC27A}" srcOrd="2" destOrd="0" parTransId="{8BEB1019-2304-4852-8182-A53DCC908381}" sibTransId="{50171B71-EBF4-4A30-AEB1-986C22169896}"/>
    <dgm:cxn modelId="{AD2B7107-C7B1-4D64-805B-EB160C74840D}" type="presOf" srcId="{CA831437-7745-478B-A723-216AD0EBC27A}" destId="{AA489954-6115-453E-AC4F-C1456F15C6EC}" srcOrd="0" destOrd="0" presId="urn:microsoft.com/office/officeart/2005/8/layout/list1"/>
    <dgm:cxn modelId="{664AD77D-ACFF-4E40-95BF-2B0A9456F23C}" type="presOf" srcId="{71F9E9CA-05F2-422C-8813-506CA546EA9F}" destId="{A18CE059-A965-4290-B6BF-367557FC1B54}" srcOrd="0" destOrd="0" presId="urn:microsoft.com/office/officeart/2005/8/layout/list1"/>
    <dgm:cxn modelId="{E02000C5-4A02-439B-854E-2FC54806547F}" type="presOf" srcId="{662D6FBA-4411-465A-B094-64DDA18865CD}" destId="{04682554-2FB4-417C-B779-3975DCEB49EB}" srcOrd="0" destOrd="0" presId="urn:microsoft.com/office/officeart/2005/8/layout/list1"/>
    <dgm:cxn modelId="{1340439B-7A3E-45CC-86EE-C6DB34F98BD9}" type="presOf" srcId="{8E5A3F2F-D88A-4B58-AAF9-2958D17087A1}" destId="{A0308B7F-CF44-4BBA-81C5-92378DEE5F77}" srcOrd="1" destOrd="0" presId="urn:microsoft.com/office/officeart/2005/8/layout/list1"/>
    <dgm:cxn modelId="{294D265D-2FCC-447C-8607-6B5172EAE9D8}" type="presOf" srcId="{662D6FBA-4411-465A-B094-64DDA18865CD}" destId="{33D20BAF-280E-4EED-9792-E2BAA7F56492}" srcOrd="1" destOrd="0" presId="urn:microsoft.com/office/officeart/2005/8/layout/list1"/>
    <dgm:cxn modelId="{26BD919A-BFAC-4D24-9B07-7259AFE38755}" type="presParOf" srcId="{12F6AFF0-2EEA-45DD-8399-D1B634D447A5}" destId="{0DCAC5C2-F0C2-4575-B6AC-45731BDB6960}" srcOrd="0" destOrd="0" presId="urn:microsoft.com/office/officeart/2005/8/layout/list1"/>
    <dgm:cxn modelId="{A5BACB39-6A56-4CA3-87B3-871125FE7ECF}" type="presParOf" srcId="{0DCAC5C2-F0C2-4575-B6AC-45731BDB6960}" destId="{04682554-2FB4-417C-B779-3975DCEB49EB}" srcOrd="0" destOrd="0" presId="urn:microsoft.com/office/officeart/2005/8/layout/list1"/>
    <dgm:cxn modelId="{00A04484-D641-46DC-B62D-B35D72FFFCC5}" type="presParOf" srcId="{0DCAC5C2-F0C2-4575-B6AC-45731BDB6960}" destId="{33D20BAF-280E-4EED-9792-E2BAA7F56492}" srcOrd="1" destOrd="0" presId="urn:microsoft.com/office/officeart/2005/8/layout/list1"/>
    <dgm:cxn modelId="{896F3055-4B39-47DB-84E0-1445975B3077}" type="presParOf" srcId="{12F6AFF0-2EEA-45DD-8399-D1B634D447A5}" destId="{F9B9C0F1-EE89-467C-A4D5-7549CF5B7789}" srcOrd="1" destOrd="0" presId="urn:microsoft.com/office/officeart/2005/8/layout/list1"/>
    <dgm:cxn modelId="{F85EAABB-3BF7-4C46-8C9F-B1D81870B47C}" type="presParOf" srcId="{12F6AFF0-2EEA-45DD-8399-D1B634D447A5}" destId="{1CCD9068-89FD-439F-B7B1-A50D025C1B75}" srcOrd="2" destOrd="0" presId="urn:microsoft.com/office/officeart/2005/8/layout/list1"/>
    <dgm:cxn modelId="{5C03B63C-0C3E-4B34-A71A-6FA9283C4600}" type="presParOf" srcId="{12F6AFF0-2EEA-45DD-8399-D1B634D447A5}" destId="{33559DC0-1C2B-4199-92B0-F42CF4AF2C97}" srcOrd="3" destOrd="0" presId="urn:microsoft.com/office/officeart/2005/8/layout/list1"/>
    <dgm:cxn modelId="{92E2C7E3-A709-4FF3-BF09-F4B1594D5133}" type="presParOf" srcId="{12F6AFF0-2EEA-45DD-8399-D1B634D447A5}" destId="{B580DDA2-A372-44FB-BED9-9F5FAA567C2F}" srcOrd="4" destOrd="0" presId="urn:microsoft.com/office/officeart/2005/8/layout/list1"/>
    <dgm:cxn modelId="{BACB455E-DB46-42B7-BA30-5F916A1DCB88}" type="presParOf" srcId="{B580DDA2-A372-44FB-BED9-9F5FAA567C2F}" destId="{78F84EE9-BB96-4FC4-AB1D-DD14B34AC561}" srcOrd="0" destOrd="0" presId="urn:microsoft.com/office/officeart/2005/8/layout/list1"/>
    <dgm:cxn modelId="{E35A0BC5-E6D2-4E15-AE28-5162D2E75949}" type="presParOf" srcId="{B580DDA2-A372-44FB-BED9-9F5FAA567C2F}" destId="{43FF4E81-F3FB-434A-8DC2-407BD5233C0E}" srcOrd="1" destOrd="0" presId="urn:microsoft.com/office/officeart/2005/8/layout/list1"/>
    <dgm:cxn modelId="{DAFC0331-2A25-4BF6-8D73-565B07EF21AE}" type="presParOf" srcId="{12F6AFF0-2EEA-45DD-8399-D1B634D447A5}" destId="{2B7467E3-317D-45D3-AA83-3678D5E4C22A}" srcOrd="5" destOrd="0" presId="urn:microsoft.com/office/officeart/2005/8/layout/list1"/>
    <dgm:cxn modelId="{9EA8B182-1F34-42E0-B4EA-8777B976DE9D}" type="presParOf" srcId="{12F6AFF0-2EEA-45DD-8399-D1B634D447A5}" destId="{FB939863-7078-4C6D-ADBD-4C23CF6652AD}" srcOrd="6" destOrd="0" presId="urn:microsoft.com/office/officeart/2005/8/layout/list1"/>
    <dgm:cxn modelId="{17B314E5-6801-424B-9394-4F569C2323D8}" type="presParOf" srcId="{12F6AFF0-2EEA-45DD-8399-D1B634D447A5}" destId="{9EE8F84F-A4D0-4872-B347-86203D30D9E6}" srcOrd="7" destOrd="0" presId="urn:microsoft.com/office/officeart/2005/8/layout/list1"/>
    <dgm:cxn modelId="{C78F89CC-5583-4AA8-B9FF-EEC008680669}" type="presParOf" srcId="{12F6AFF0-2EEA-45DD-8399-D1B634D447A5}" destId="{9CBAE9EB-EFFF-4F8F-8C98-560BE63E8402}" srcOrd="8" destOrd="0" presId="urn:microsoft.com/office/officeart/2005/8/layout/list1"/>
    <dgm:cxn modelId="{85C2C860-985D-48A4-A0BD-CFB8ADB53455}" type="presParOf" srcId="{9CBAE9EB-EFFF-4F8F-8C98-560BE63E8402}" destId="{AA489954-6115-453E-AC4F-C1456F15C6EC}" srcOrd="0" destOrd="0" presId="urn:microsoft.com/office/officeart/2005/8/layout/list1"/>
    <dgm:cxn modelId="{B0E8E90E-ACF7-4136-8DF3-6B1070D6EB56}" type="presParOf" srcId="{9CBAE9EB-EFFF-4F8F-8C98-560BE63E8402}" destId="{0E79A590-A982-4F26-8506-BAA453C2A88D}" srcOrd="1" destOrd="0" presId="urn:microsoft.com/office/officeart/2005/8/layout/list1"/>
    <dgm:cxn modelId="{340712D0-4067-4B59-81A1-3B65E4C8E9FF}" type="presParOf" srcId="{12F6AFF0-2EEA-45DD-8399-D1B634D447A5}" destId="{47D38E97-9D69-4F61-BFAC-358DEFEF8DB9}" srcOrd="9" destOrd="0" presId="urn:microsoft.com/office/officeart/2005/8/layout/list1"/>
    <dgm:cxn modelId="{AFC42F34-46D8-4758-9606-8FD7938E09AB}" type="presParOf" srcId="{12F6AFF0-2EEA-45DD-8399-D1B634D447A5}" destId="{759033EF-A009-433D-8247-EC104ACF9ADB}" srcOrd="10" destOrd="0" presId="urn:microsoft.com/office/officeart/2005/8/layout/list1"/>
    <dgm:cxn modelId="{7C16FA64-35C1-4A81-B381-EE10930858E2}" type="presParOf" srcId="{12F6AFF0-2EEA-45DD-8399-D1B634D447A5}" destId="{81759789-13E9-4BE3-B341-713162F4397A}" srcOrd="11" destOrd="0" presId="urn:microsoft.com/office/officeart/2005/8/layout/list1"/>
    <dgm:cxn modelId="{89186759-7147-4143-8DAA-C9A8553245A6}" type="presParOf" srcId="{12F6AFF0-2EEA-45DD-8399-D1B634D447A5}" destId="{A4A72D6D-B38F-4C2F-AE5E-3366DCF003DD}" srcOrd="12" destOrd="0" presId="urn:microsoft.com/office/officeart/2005/8/layout/list1"/>
    <dgm:cxn modelId="{8903087A-DEFB-4531-B843-A7B047AAB41B}" type="presParOf" srcId="{A4A72D6D-B38F-4C2F-AE5E-3366DCF003DD}" destId="{C9D0AD98-37A9-4179-8B2C-747F3B23EA67}" srcOrd="0" destOrd="0" presId="urn:microsoft.com/office/officeart/2005/8/layout/list1"/>
    <dgm:cxn modelId="{1CEE752A-32FF-40FE-B891-97D2F66C9A7F}" type="presParOf" srcId="{A4A72D6D-B38F-4C2F-AE5E-3366DCF003DD}" destId="{A0308B7F-CF44-4BBA-81C5-92378DEE5F77}" srcOrd="1" destOrd="0" presId="urn:microsoft.com/office/officeart/2005/8/layout/list1"/>
    <dgm:cxn modelId="{481399B2-2D44-42C2-9B1E-694B4B7F5112}" type="presParOf" srcId="{12F6AFF0-2EEA-45DD-8399-D1B634D447A5}" destId="{22F99728-2DC1-48A2-A9E7-C5B170B8C9B4}" srcOrd="13" destOrd="0" presId="urn:microsoft.com/office/officeart/2005/8/layout/list1"/>
    <dgm:cxn modelId="{F9CDFBB6-4C13-4B32-A7DA-DB7D25EDF5AD}" type="presParOf" srcId="{12F6AFF0-2EEA-45DD-8399-D1B634D447A5}" destId="{663EC722-A613-498F-BADF-A71789491367}" srcOrd="14" destOrd="0" presId="urn:microsoft.com/office/officeart/2005/8/layout/list1"/>
    <dgm:cxn modelId="{0A027EAA-0592-4B0E-AD9A-D2F80F1A8CFE}" type="presParOf" srcId="{12F6AFF0-2EEA-45DD-8399-D1B634D447A5}" destId="{4B778905-A681-44B5-B9F4-AFD8957CC501}" srcOrd="15" destOrd="0" presId="urn:microsoft.com/office/officeart/2005/8/layout/list1"/>
    <dgm:cxn modelId="{A84AD559-36F8-4B88-BA8B-B2AE79FFB1B1}" type="presParOf" srcId="{12F6AFF0-2EEA-45DD-8399-D1B634D447A5}" destId="{B626C569-3F27-40D9-9949-36CB8C98EEA4}" srcOrd="16" destOrd="0" presId="urn:microsoft.com/office/officeart/2005/8/layout/list1"/>
    <dgm:cxn modelId="{D1BDCD77-6C54-429F-AC65-4681F3E7F147}" type="presParOf" srcId="{B626C569-3F27-40D9-9949-36CB8C98EEA4}" destId="{A18CE059-A965-4290-B6BF-367557FC1B54}" srcOrd="0" destOrd="0" presId="urn:microsoft.com/office/officeart/2005/8/layout/list1"/>
    <dgm:cxn modelId="{4F873D75-266A-418E-BD22-029B6C7A1F06}" type="presParOf" srcId="{B626C569-3F27-40D9-9949-36CB8C98EEA4}" destId="{E0C76AF1-B259-450C-A4B9-1BB7C54D2120}" srcOrd="1" destOrd="0" presId="urn:microsoft.com/office/officeart/2005/8/layout/list1"/>
    <dgm:cxn modelId="{94A50242-D88C-406E-BC2C-F1552521E40C}" type="presParOf" srcId="{12F6AFF0-2EEA-45DD-8399-D1B634D447A5}" destId="{90337054-25E9-454F-8CBD-B1529FB012AA}" srcOrd="17" destOrd="0" presId="urn:microsoft.com/office/officeart/2005/8/layout/list1"/>
    <dgm:cxn modelId="{E08E94BA-0811-4A39-827F-DD78CDBDB6B3}" type="presParOf" srcId="{12F6AFF0-2EEA-45DD-8399-D1B634D447A5}" destId="{8A696656-BEA9-4AC6-B75E-A9BD9E4F290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F26B3-7522-4E9B-99D1-14F8C3BC638A}">
      <dsp:nvSpPr>
        <dsp:cNvPr id="0" name=""/>
        <dsp:cNvSpPr/>
      </dsp:nvSpPr>
      <dsp:spPr>
        <a:xfrm>
          <a:off x="0" y="0"/>
          <a:ext cx="9145016" cy="87860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AU" sz="1800" kern="1200" dirty="0" smtClean="0"/>
            <a:t> </a:t>
          </a:r>
          <a:r>
            <a:rPr lang="en-AU" sz="2400" kern="1200" dirty="0" smtClean="0"/>
            <a:t>Bachelor of Arts (Human Services) </a:t>
          </a:r>
          <a:endParaRPr lang="en-AU" sz="2400" kern="1200" dirty="0"/>
        </a:p>
      </dsp:txBody>
      <dsp:txXfrm>
        <a:off x="1916863" y="0"/>
        <a:ext cx="7228152" cy="878600"/>
      </dsp:txXfrm>
    </dsp:sp>
    <dsp:sp modelId="{47476A36-259D-497D-99F5-8BF5DB52FE2D}">
      <dsp:nvSpPr>
        <dsp:cNvPr id="0" name=""/>
        <dsp:cNvSpPr/>
      </dsp:nvSpPr>
      <dsp:spPr>
        <a:xfrm>
          <a:off x="87860" y="87860"/>
          <a:ext cx="1829003" cy="702880"/>
        </a:xfrm>
        <a:prstGeom prst="roundRect">
          <a:avLst>
            <a:gd name="adj" fmla="val 10000"/>
          </a:avLst>
        </a:prstGeom>
        <a:solidFill>
          <a:schemeClr val="accent1">
            <a:tint val="50000"/>
            <a:hueOff val="0"/>
            <a:satOff val="0"/>
            <a:lumOff val="0"/>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A7A78124-6184-4E3B-9AE3-65FD5A576F23}">
      <dsp:nvSpPr>
        <dsp:cNvPr id="0" name=""/>
        <dsp:cNvSpPr/>
      </dsp:nvSpPr>
      <dsp:spPr>
        <a:xfrm>
          <a:off x="0" y="966460"/>
          <a:ext cx="9145016" cy="87860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kern="1200" dirty="0" smtClean="0"/>
            <a:t>Youngest participant (34) </a:t>
          </a:r>
          <a:endParaRPr lang="en-AU" sz="2400" kern="1200" dirty="0"/>
        </a:p>
      </dsp:txBody>
      <dsp:txXfrm>
        <a:off x="1916863" y="966460"/>
        <a:ext cx="7228152" cy="878600"/>
      </dsp:txXfrm>
    </dsp:sp>
    <dsp:sp modelId="{8074A826-7DDB-4D6F-AD5F-0D70FB26F967}">
      <dsp:nvSpPr>
        <dsp:cNvPr id="0" name=""/>
        <dsp:cNvSpPr/>
      </dsp:nvSpPr>
      <dsp:spPr>
        <a:xfrm>
          <a:off x="87860" y="1054320"/>
          <a:ext cx="1829003" cy="702880"/>
        </a:xfrm>
        <a:prstGeom prst="roundRect">
          <a:avLst>
            <a:gd name="adj" fmla="val 10000"/>
          </a:avLst>
        </a:prstGeom>
        <a:solidFill>
          <a:schemeClr val="accent1">
            <a:tint val="50000"/>
            <a:hueOff val="0"/>
            <a:satOff val="0"/>
            <a:lumOff val="0"/>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341AEE82-FCAC-40AB-9CFA-E512772C1A3A}">
      <dsp:nvSpPr>
        <dsp:cNvPr id="0" name=""/>
        <dsp:cNvSpPr/>
      </dsp:nvSpPr>
      <dsp:spPr>
        <a:xfrm>
          <a:off x="0" y="1932920"/>
          <a:ext cx="9145016" cy="87860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b="1" kern="1200" dirty="0" smtClean="0"/>
            <a:t>NGO</a:t>
          </a:r>
          <a:r>
            <a:rPr lang="en-AU" sz="2400" kern="1200" dirty="0" smtClean="0"/>
            <a:t> focusing on </a:t>
          </a:r>
          <a:r>
            <a:rPr lang="en-AU" sz="2400" b="1" kern="1200" dirty="0" smtClean="0"/>
            <a:t>Domestic violence </a:t>
          </a:r>
          <a:r>
            <a:rPr lang="en-AU" sz="2400" i="1" kern="1200" dirty="0" smtClean="0"/>
            <a:t>(Feminist philosophy) </a:t>
          </a:r>
          <a:endParaRPr lang="en-AU" sz="2400" kern="1200" dirty="0"/>
        </a:p>
      </dsp:txBody>
      <dsp:txXfrm>
        <a:off x="1916863" y="1932920"/>
        <a:ext cx="7228152" cy="878600"/>
      </dsp:txXfrm>
    </dsp:sp>
    <dsp:sp modelId="{B09FD012-2F92-432A-BD5E-2356B7D41CAE}">
      <dsp:nvSpPr>
        <dsp:cNvPr id="0" name=""/>
        <dsp:cNvSpPr/>
      </dsp:nvSpPr>
      <dsp:spPr>
        <a:xfrm>
          <a:off x="87860" y="2020780"/>
          <a:ext cx="1829003" cy="702880"/>
        </a:xfrm>
        <a:prstGeom prst="roundRect">
          <a:avLst>
            <a:gd name="adj" fmla="val 10000"/>
          </a:avLst>
        </a:prstGeom>
        <a:solidFill>
          <a:schemeClr val="accent1">
            <a:tint val="50000"/>
            <a:hueOff val="0"/>
            <a:satOff val="0"/>
            <a:lumOff val="0"/>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D8079626-EFC6-491E-A307-7D7470B21765}">
      <dsp:nvSpPr>
        <dsp:cNvPr id="0" name=""/>
        <dsp:cNvSpPr/>
      </dsp:nvSpPr>
      <dsp:spPr>
        <a:xfrm>
          <a:off x="0" y="2899380"/>
          <a:ext cx="9145016" cy="87860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AU" sz="2400" b="0" kern="1200" dirty="0" smtClean="0">
              <a:effectLst/>
            </a:rPr>
            <a:t>Uses </a:t>
          </a:r>
          <a:r>
            <a:rPr lang="en-AU" sz="2400" b="1" kern="1200" dirty="0" smtClean="0">
              <a:effectLst>
                <a:outerShdw blurRad="38100" dist="38100" dir="2700000" algn="tl">
                  <a:srgbClr val="000000">
                    <a:alpha val="43137"/>
                  </a:srgbClr>
                </a:outerShdw>
              </a:effectLst>
            </a:rPr>
            <a:t>Body</a:t>
          </a:r>
          <a:r>
            <a:rPr lang="en-AU" sz="2400" kern="1200" dirty="0" smtClean="0"/>
            <a:t> as a </a:t>
          </a:r>
          <a:r>
            <a:rPr lang="en-AU" sz="2400" b="1" kern="1200" dirty="0" smtClean="0"/>
            <a:t>source of knowledge </a:t>
          </a:r>
          <a:r>
            <a:rPr lang="en-AU" sz="2400" kern="1200" dirty="0" smtClean="0"/>
            <a:t>and an </a:t>
          </a:r>
          <a:r>
            <a:rPr lang="en-AU" sz="2400" b="1" kern="1200" dirty="0" smtClean="0"/>
            <a:t>intervention tool </a:t>
          </a:r>
          <a:endParaRPr lang="en-AU" sz="2400" kern="1200" dirty="0"/>
        </a:p>
      </dsp:txBody>
      <dsp:txXfrm>
        <a:off x="1916863" y="2899380"/>
        <a:ext cx="7228152" cy="878600"/>
      </dsp:txXfrm>
    </dsp:sp>
    <dsp:sp modelId="{CF0E005D-83C9-4100-BD54-ADD3234525FC}">
      <dsp:nvSpPr>
        <dsp:cNvPr id="0" name=""/>
        <dsp:cNvSpPr/>
      </dsp:nvSpPr>
      <dsp:spPr>
        <a:xfrm>
          <a:off x="87860" y="2987240"/>
          <a:ext cx="1829003" cy="702880"/>
        </a:xfrm>
        <a:prstGeom prst="roundRect">
          <a:avLst>
            <a:gd name="adj" fmla="val 10000"/>
          </a:avLst>
        </a:prstGeom>
        <a:solidFill>
          <a:schemeClr val="accent1">
            <a:tint val="50000"/>
            <a:hueOff val="0"/>
            <a:satOff val="0"/>
            <a:lumOff val="0"/>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5C80CA7B-5B92-4FA7-87F9-5AEE01D21F63}">
      <dsp:nvSpPr>
        <dsp:cNvPr id="0" name=""/>
        <dsp:cNvSpPr/>
      </dsp:nvSpPr>
      <dsp:spPr>
        <a:xfrm>
          <a:off x="0" y="3865840"/>
          <a:ext cx="9145016" cy="87860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Uses </a:t>
          </a:r>
          <a:r>
            <a:rPr lang="en-AU" sz="2400" kern="1200" dirty="0" smtClean="0"/>
            <a:t>practice of </a:t>
          </a:r>
          <a:r>
            <a:rPr lang="en-AU" sz="2400" b="1" i="1" kern="1200" dirty="0" smtClean="0"/>
            <a:t>mindfulness</a:t>
          </a:r>
          <a:r>
            <a:rPr lang="en-AU" sz="2400" kern="1200" dirty="0" smtClean="0"/>
            <a:t> and </a:t>
          </a:r>
          <a:r>
            <a:rPr lang="en-AU" sz="2400" b="1" i="1" kern="1200" dirty="0" smtClean="0"/>
            <a:t>co-regulation </a:t>
          </a:r>
          <a:r>
            <a:rPr lang="en-AU" sz="2400" b="0" i="0" kern="1200" dirty="0" smtClean="0"/>
            <a:t>with clients</a:t>
          </a:r>
          <a:endParaRPr lang="en-AU" sz="2400" b="0" i="0" kern="1200" dirty="0"/>
        </a:p>
      </dsp:txBody>
      <dsp:txXfrm>
        <a:off x="1916863" y="3865840"/>
        <a:ext cx="7228152" cy="878600"/>
      </dsp:txXfrm>
    </dsp:sp>
    <dsp:sp modelId="{66B650B5-AFBD-4C1D-8191-DCC53AE71CE9}">
      <dsp:nvSpPr>
        <dsp:cNvPr id="0" name=""/>
        <dsp:cNvSpPr/>
      </dsp:nvSpPr>
      <dsp:spPr>
        <a:xfrm>
          <a:off x="87860" y="3953700"/>
          <a:ext cx="1829003" cy="702880"/>
        </a:xfrm>
        <a:prstGeom prst="roundRect">
          <a:avLst>
            <a:gd name="adj" fmla="val 10000"/>
          </a:avLst>
        </a:prstGeom>
        <a:solidFill>
          <a:schemeClr val="accent1">
            <a:tint val="50000"/>
            <a:hueOff val="0"/>
            <a:satOff val="0"/>
            <a:lumOff val="0"/>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8D68286C-812C-4D1A-A3E2-EC6A71C34648}">
      <dsp:nvSpPr>
        <dsp:cNvPr id="0" name=""/>
        <dsp:cNvSpPr/>
      </dsp:nvSpPr>
      <dsp:spPr>
        <a:xfrm>
          <a:off x="0" y="4832301"/>
          <a:ext cx="9145016" cy="87860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No </a:t>
          </a:r>
          <a:r>
            <a:rPr lang="en-AU" sz="2400" b="1" kern="1200" dirty="0" smtClean="0"/>
            <a:t>‘body practice’</a:t>
          </a:r>
          <a:r>
            <a:rPr lang="en-AU" sz="2400" kern="1200" dirty="0" smtClean="0"/>
            <a:t> of her own, but familiar with </a:t>
          </a:r>
          <a:r>
            <a:rPr lang="en-AU" sz="2400" b="1" kern="1200" dirty="0" smtClean="0"/>
            <a:t>yoga</a:t>
          </a:r>
          <a:endParaRPr lang="en-AU" sz="2400" kern="1200" dirty="0"/>
        </a:p>
      </dsp:txBody>
      <dsp:txXfrm>
        <a:off x="1916863" y="4832301"/>
        <a:ext cx="7228152" cy="878600"/>
      </dsp:txXfrm>
    </dsp:sp>
    <dsp:sp modelId="{DF0FB627-C4CC-4D58-86C6-440DA9BE53BF}">
      <dsp:nvSpPr>
        <dsp:cNvPr id="0" name=""/>
        <dsp:cNvSpPr/>
      </dsp:nvSpPr>
      <dsp:spPr>
        <a:xfrm>
          <a:off x="87860" y="4920161"/>
          <a:ext cx="1829003" cy="702880"/>
        </a:xfrm>
        <a:prstGeom prst="roundRect">
          <a:avLst>
            <a:gd name="adj" fmla="val 10000"/>
          </a:avLst>
        </a:prstGeom>
        <a:solidFill>
          <a:schemeClr val="accent1">
            <a:tint val="50000"/>
            <a:hueOff val="0"/>
            <a:satOff val="0"/>
            <a:lumOff val="0"/>
            <a:alphaOff val="0"/>
          </a:schemeClr>
        </a:solid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6EA20-886F-46E1-AE02-82367DB46495}">
      <dsp:nvSpPr>
        <dsp:cNvPr id="0" name=""/>
        <dsp:cNvSpPr/>
      </dsp:nvSpPr>
      <dsp:spPr>
        <a:xfrm>
          <a:off x="76850" y="33030"/>
          <a:ext cx="1800890" cy="895546"/>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u="sng" kern="1200" dirty="0" smtClean="0"/>
            <a:t>CONTEXT…</a:t>
          </a:r>
          <a:endParaRPr lang="en-AU" sz="2000" kern="1200" dirty="0"/>
        </a:p>
      </dsp:txBody>
      <dsp:txXfrm>
        <a:off x="103080" y="59260"/>
        <a:ext cx="1748430" cy="843086"/>
      </dsp:txXfrm>
    </dsp:sp>
    <dsp:sp modelId="{C0DA6B81-32A3-44D6-AD02-20970912DDB8}">
      <dsp:nvSpPr>
        <dsp:cNvPr id="0" name=""/>
        <dsp:cNvSpPr/>
      </dsp:nvSpPr>
      <dsp:spPr>
        <a:xfrm>
          <a:off x="211219" y="928577"/>
          <a:ext cx="91440" cy="1754183"/>
        </a:xfrm>
        <a:custGeom>
          <a:avLst/>
          <a:gdLst/>
          <a:ahLst/>
          <a:cxnLst/>
          <a:rect l="0" t="0" r="0" b="0"/>
          <a:pathLst>
            <a:path>
              <a:moveTo>
                <a:pt x="45720" y="0"/>
              </a:moveTo>
              <a:lnTo>
                <a:pt x="45720" y="1754183"/>
              </a:lnTo>
              <a:lnTo>
                <a:pt x="132546" y="1754183"/>
              </a:lnTo>
            </a:path>
          </a:pathLst>
        </a:custGeom>
        <a:noFill/>
        <a:ln w="2642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F3E8EE-4AA1-40B1-96CF-C618C6B8A603}">
      <dsp:nvSpPr>
        <dsp:cNvPr id="0" name=""/>
        <dsp:cNvSpPr/>
      </dsp:nvSpPr>
      <dsp:spPr>
        <a:xfrm>
          <a:off x="343766" y="1167392"/>
          <a:ext cx="1741028" cy="303073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Alright to use embodied practices in counselling room but not in other areas of the sector </a:t>
          </a:r>
          <a:r>
            <a:rPr lang="en-US" sz="2000" b="1" kern="1200" dirty="0" smtClean="0">
              <a:latin typeface="Bradley Hand ITC" panose="03070402050302030203" pitchFamily="66" charset="0"/>
            </a:rPr>
            <a:t>–manager is uncomfortable  </a:t>
          </a:r>
          <a:r>
            <a:rPr lang="en-US" sz="1200" kern="1200" dirty="0" smtClean="0"/>
            <a:t>[Focus group 1]</a:t>
          </a:r>
        </a:p>
      </dsp:txBody>
      <dsp:txXfrm>
        <a:off x="394759" y="1218385"/>
        <a:ext cx="1639042" cy="2928750"/>
      </dsp:txXfrm>
    </dsp:sp>
    <dsp:sp modelId="{EEE6C09A-69D7-49E7-A858-1B3512708A5C}">
      <dsp:nvSpPr>
        <dsp:cNvPr id="0" name=""/>
        <dsp:cNvSpPr/>
      </dsp:nvSpPr>
      <dsp:spPr>
        <a:xfrm>
          <a:off x="2278856" y="33030"/>
          <a:ext cx="2114242" cy="895546"/>
        </a:xfrm>
        <a:prstGeom prst="roundRect">
          <a:avLst>
            <a:gd name="adj" fmla="val 10000"/>
          </a:avLst>
        </a:prstGeom>
        <a:gradFill rotWithShape="0">
          <a:gsLst>
            <a:gs pos="0">
              <a:schemeClr val="accent3">
                <a:hueOff val="5717212"/>
                <a:satOff val="1242"/>
                <a:lumOff val="-1765"/>
                <a:alphaOff val="0"/>
                <a:shade val="70000"/>
                <a:satMod val="150000"/>
              </a:schemeClr>
            </a:gs>
            <a:gs pos="34000">
              <a:schemeClr val="accent3">
                <a:hueOff val="5717212"/>
                <a:satOff val="1242"/>
                <a:lumOff val="-1765"/>
                <a:alphaOff val="0"/>
                <a:shade val="70000"/>
                <a:satMod val="140000"/>
              </a:schemeClr>
            </a:gs>
            <a:gs pos="70000">
              <a:schemeClr val="accent3">
                <a:hueOff val="5717212"/>
                <a:satOff val="1242"/>
                <a:lumOff val="-1765"/>
                <a:alphaOff val="0"/>
                <a:tint val="100000"/>
                <a:shade val="90000"/>
                <a:satMod val="140000"/>
              </a:schemeClr>
            </a:gs>
            <a:gs pos="100000">
              <a:schemeClr val="accent3">
                <a:hueOff val="5717212"/>
                <a:satOff val="1242"/>
                <a:lumOff val="-176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u="sng" kern="1200" dirty="0" smtClean="0"/>
            <a:t>EXPERIENCE OF HER OWN BODY…</a:t>
          </a:r>
          <a:endParaRPr lang="en-AU" sz="2000" kern="1200" dirty="0"/>
        </a:p>
      </dsp:txBody>
      <dsp:txXfrm>
        <a:off x="2305086" y="59260"/>
        <a:ext cx="2061782" cy="843086"/>
      </dsp:txXfrm>
    </dsp:sp>
    <dsp:sp modelId="{DEDC4952-0FAE-45D7-9894-D8B261AA4604}">
      <dsp:nvSpPr>
        <dsp:cNvPr id="0" name=""/>
        <dsp:cNvSpPr/>
      </dsp:nvSpPr>
      <dsp:spPr>
        <a:xfrm>
          <a:off x="2490280" y="928577"/>
          <a:ext cx="173302" cy="1536816"/>
        </a:xfrm>
        <a:custGeom>
          <a:avLst/>
          <a:gdLst/>
          <a:ahLst/>
          <a:cxnLst/>
          <a:rect l="0" t="0" r="0" b="0"/>
          <a:pathLst>
            <a:path>
              <a:moveTo>
                <a:pt x="0" y="0"/>
              </a:moveTo>
              <a:lnTo>
                <a:pt x="0" y="1536816"/>
              </a:lnTo>
              <a:lnTo>
                <a:pt x="173302" y="1536816"/>
              </a:lnTo>
            </a:path>
          </a:pathLst>
        </a:custGeom>
        <a:noFill/>
        <a:ln w="2642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9EC337-E6C4-4A41-BA8C-E97E7B85EF53}">
      <dsp:nvSpPr>
        <dsp:cNvPr id="0" name=""/>
        <dsp:cNvSpPr/>
      </dsp:nvSpPr>
      <dsp:spPr>
        <a:xfrm>
          <a:off x="2663583" y="1100665"/>
          <a:ext cx="1569800" cy="27294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2286885"/>
              <a:satOff val="497"/>
              <a:lumOff val="-706"/>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The meaning of her own weight/body size </a:t>
          </a:r>
          <a:r>
            <a:rPr lang="en-US" sz="2000" b="1" kern="1200" smtClean="0">
              <a:latin typeface="Bradley Hand ITC" panose="03070402050302030203" pitchFamily="66" charset="0"/>
            </a:rPr>
            <a:t>– standing ground vs. eating feelings </a:t>
          </a:r>
          <a:r>
            <a:rPr lang="en-US" sz="1200" kern="1200" smtClean="0"/>
            <a:t>[Individual Interview]</a:t>
          </a:r>
          <a:endParaRPr lang="en-AU" sz="1200" kern="1200" dirty="0"/>
        </a:p>
      </dsp:txBody>
      <dsp:txXfrm>
        <a:off x="2709561" y="1146643"/>
        <a:ext cx="1477844" cy="2637500"/>
      </dsp:txXfrm>
    </dsp:sp>
    <dsp:sp modelId="{79AA9BD1-CC0D-4DDC-B8E2-014E260F97C9}">
      <dsp:nvSpPr>
        <dsp:cNvPr id="0" name=""/>
        <dsp:cNvSpPr/>
      </dsp:nvSpPr>
      <dsp:spPr>
        <a:xfrm>
          <a:off x="2490280" y="928577"/>
          <a:ext cx="106573" cy="4059526"/>
        </a:xfrm>
        <a:custGeom>
          <a:avLst/>
          <a:gdLst/>
          <a:ahLst/>
          <a:cxnLst/>
          <a:rect l="0" t="0" r="0" b="0"/>
          <a:pathLst>
            <a:path>
              <a:moveTo>
                <a:pt x="0" y="0"/>
              </a:moveTo>
              <a:lnTo>
                <a:pt x="0" y="4059526"/>
              </a:lnTo>
              <a:lnTo>
                <a:pt x="106573" y="4059526"/>
              </a:lnTo>
            </a:path>
          </a:pathLst>
        </a:custGeom>
        <a:noFill/>
        <a:ln w="2642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06744F-7E23-431E-B833-3754F702F029}">
      <dsp:nvSpPr>
        <dsp:cNvPr id="0" name=""/>
        <dsp:cNvSpPr/>
      </dsp:nvSpPr>
      <dsp:spPr>
        <a:xfrm>
          <a:off x="2596854" y="4072860"/>
          <a:ext cx="1699776" cy="183048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4573770"/>
              <a:satOff val="994"/>
              <a:lumOff val="-1412"/>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t>When working, feels things in the gut </a:t>
          </a:r>
          <a:r>
            <a:rPr lang="en-US" sz="1200" kern="1200" smtClean="0"/>
            <a:t>[Individual Interview]</a:t>
          </a:r>
          <a:endParaRPr lang="en-AU" sz="1200" kern="1200" dirty="0"/>
        </a:p>
      </dsp:txBody>
      <dsp:txXfrm>
        <a:off x="2646639" y="4122645"/>
        <a:ext cx="1600206" cy="1730918"/>
      </dsp:txXfrm>
    </dsp:sp>
    <dsp:sp modelId="{7F43E997-D524-4BE0-B2D2-A63D4E5EAE5A}">
      <dsp:nvSpPr>
        <dsp:cNvPr id="0" name=""/>
        <dsp:cNvSpPr/>
      </dsp:nvSpPr>
      <dsp:spPr>
        <a:xfrm>
          <a:off x="4869763" y="33030"/>
          <a:ext cx="3366861" cy="895546"/>
        </a:xfrm>
        <a:prstGeom prst="roundRect">
          <a:avLst>
            <a:gd name="adj" fmla="val 10000"/>
          </a:avLst>
        </a:prstGeom>
        <a:gradFill rotWithShape="0">
          <a:gsLst>
            <a:gs pos="0">
              <a:schemeClr val="accent3">
                <a:hueOff val="11434424"/>
                <a:satOff val="2484"/>
                <a:lumOff val="-3530"/>
                <a:alphaOff val="0"/>
                <a:shade val="70000"/>
                <a:satMod val="150000"/>
              </a:schemeClr>
            </a:gs>
            <a:gs pos="34000">
              <a:schemeClr val="accent3">
                <a:hueOff val="11434424"/>
                <a:satOff val="2484"/>
                <a:lumOff val="-3530"/>
                <a:alphaOff val="0"/>
                <a:shade val="70000"/>
                <a:satMod val="140000"/>
              </a:schemeClr>
            </a:gs>
            <a:gs pos="70000">
              <a:schemeClr val="accent3">
                <a:hueOff val="11434424"/>
                <a:satOff val="2484"/>
                <a:lumOff val="-3530"/>
                <a:alphaOff val="0"/>
                <a:tint val="100000"/>
                <a:shade val="90000"/>
                <a:satMod val="140000"/>
              </a:schemeClr>
            </a:gs>
            <a:gs pos="100000">
              <a:schemeClr val="accent3">
                <a:hueOff val="11434424"/>
                <a:satOff val="2484"/>
                <a:lumOff val="-353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AU" sz="1800" b="1" u="sng" kern="1200" dirty="0" smtClean="0"/>
            <a:t>LEARNT ABOUT THE BODY…</a:t>
          </a:r>
          <a:endParaRPr lang="en-AU" sz="1800" kern="1200" dirty="0"/>
        </a:p>
      </dsp:txBody>
      <dsp:txXfrm>
        <a:off x="4895993" y="59260"/>
        <a:ext cx="3314401" cy="843086"/>
      </dsp:txXfrm>
    </dsp:sp>
    <dsp:sp modelId="{7D369181-1499-4D8D-A9F0-0E0E475DDB53}">
      <dsp:nvSpPr>
        <dsp:cNvPr id="0" name=""/>
        <dsp:cNvSpPr/>
      </dsp:nvSpPr>
      <dsp:spPr>
        <a:xfrm>
          <a:off x="5206449" y="928577"/>
          <a:ext cx="243896" cy="867480"/>
        </a:xfrm>
        <a:custGeom>
          <a:avLst/>
          <a:gdLst/>
          <a:ahLst/>
          <a:cxnLst/>
          <a:rect l="0" t="0" r="0" b="0"/>
          <a:pathLst>
            <a:path>
              <a:moveTo>
                <a:pt x="0" y="0"/>
              </a:moveTo>
              <a:lnTo>
                <a:pt x="0" y="867480"/>
              </a:lnTo>
              <a:lnTo>
                <a:pt x="243896" y="867480"/>
              </a:lnTo>
            </a:path>
          </a:pathLst>
        </a:custGeom>
        <a:noFill/>
        <a:ln w="2642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25A2546-F2A6-4E47-8CC9-7D0555CB8BD2}">
      <dsp:nvSpPr>
        <dsp:cNvPr id="0" name=""/>
        <dsp:cNvSpPr/>
      </dsp:nvSpPr>
      <dsp:spPr>
        <a:xfrm>
          <a:off x="5450346" y="1100665"/>
          <a:ext cx="3024770" cy="139078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6860655"/>
              <a:satOff val="1490"/>
              <a:lumOff val="-2118"/>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Learnt about emotional regulation in the tourism industry </a:t>
          </a:r>
          <a:r>
            <a:rPr lang="en-US" sz="2000" b="1" i="1" kern="1200" dirty="0" smtClean="0">
              <a:latin typeface="Bradley Hand ITC" panose="03070402050302030203" pitchFamily="66" charset="0"/>
              <a:cs typeface="Arial" panose="020B0604020202020204" pitchFamily="34" charset="0"/>
            </a:rPr>
            <a:t>- attunement vs. disassociation             </a:t>
          </a:r>
          <a:r>
            <a:rPr lang="en-US" sz="1200" kern="1200" dirty="0" smtClean="0">
              <a:cs typeface="Arial" panose="020B0604020202020204" pitchFamily="34" charset="0"/>
            </a:rPr>
            <a:t>[Individual interview]</a:t>
          </a:r>
          <a:endParaRPr lang="en-US" sz="1200" b="1" i="1" kern="1200" dirty="0" smtClean="0">
            <a:cs typeface="Arial" panose="020B0604020202020204" pitchFamily="34" charset="0"/>
          </a:endParaRPr>
        </a:p>
      </dsp:txBody>
      <dsp:txXfrm>
        <a:off x="5491081" y="1141400"/>
        <a:ext cx="2943300" cy="1309314"/>
      </dsp:txXfrm>
    </dsp:sp>
    <dsp:sp modelId="{2B8F82CA-CBCD-4747-95F6-7B2D401BF4BA}">
      <dsp:nvSpPr>
        <dsp:cNvPr id="0" name=""/>
        <dsp:cNvSpPr/>
      </dsp:nvSpPr>
      <dsp:spPr>
        <a:xfrm>
          <a:off x="5206449" y="928577"/>
          <a:ext cx="287192" cy="2566395"/>
        </a:xfrm>
        <a:custGeom>
          <a:avLst/>
          <a:gdLst/>
          <a:ahLst/>
          <a:cxnLst/>
          <a:rect l="0" t="0" r="0" b="0"/>
          <a:pathLst>
            <a:path>
              <a:moveTo>
                <a:pt x="0" y="0"/>
              </a:moveTo>
              <a:lnTo>
                <a:pt x="0" y="2566395"/>
              </a:lnTo>
              <a:lnTo>
                <a:pt x="287192" y="2566395"/>
              </a:lnTo>
            </a:path>
          </a:pathLst>
        </a:custGeom>
        <a:noFill/>
        <a:ln w="2642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F7C39C-28F0-4BEB-ADBC-23D142AB23BE}">
      <dsp:nvSpPr>
        <dsp:cNvPr id="0" name=""/>
        <dsp:cNvSpPr/>
      </dsp:nvSpPr>
      <dsp:spPr>
        <a:xfrm>
          <a:off x="5493642" y="2768854"/>
          <a:ext cx="3219325" cy="145223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9147539"/>
              <a:satOff val="1987"/>
              <a:lumOff val="-2824"/>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latin typeface="Arial" panose="020B0604020202020204" pitchFamily="34" charset="0"/>
              <a:cs typeface="Arial" panose="020B0604020202020204" pitchFamily="34" charset="0"/>
            </a:rPr>
            <a:t>Highlighted workers’ reluctance to participate in role plays </a:t>
          </a:r>
          <a:r>
            <a:rPr lang="en-US" sz="2000" b="1" kern="1200" smtClean="0">
              <a:latin typeface="Bradley Hand ITC" panose="03070402050302030203" pitchFamily="66" charset="0"/>
              <a:cs typeface="Arial" panose="020B0604020202020204" pitchFamily="34" charset="0"/>
            </a:rPr>
            <a:t>- doing is more revealing than talking     </a:t>
          </a:r>
          <a:r>
            <a:rPr lang="en-US" sz="1200" kern="1200" smtClean="0"/>
            <a:t>[Focus group 1]</a:t>
          </a:r>
          <a:endParaRPr lang="en-US" sz="1200" kern="1200" dirty="0"/>
        </a:p>
      </dsp:txBody>
      <dsp:txXfrm>
        <a:off x="5536177" y="2811389"/>
        <a:ext cx="3134255" cy="1367166"/>
      </dsp:txXfrm>
    </dsp:sp>
    <dsp:sp modelId="{7F170BB8-303B-41D2-9769-9E2D322FA7E8}">
      <dsp:nvSpPr>
        <dsp:cNvPr id="0" name=""/>
        <dsp:cNvSpPr/>
      </dsp:nvSpPr>
      <dsp:spPr>
        <a:xfrm>
          <a:off x="5206449" y="928577"/>
          <a:ext cx="348949" cy="4264360"/>
        </a:xfrm>
        <a:custGeom>
          <a:avLst/>
          <a:gdLst/>
          <a:ahLst/>
          <a:cxnLst/>
          <a:rect l="0" t="0" r="0" b="0"/>
          <a:pathLst>
            <a:path>
              <a:moveTo>
                <a:pt x="0" y="0"/>
              </a:moveTo>
              <a:lnTo>
                <a:pt x="0" y="4264360"/>
              </a:lnTo>
              <a:lnTo>
                <a:pt x="348949" y="4264360"/>
              </a:lnTo>
            </a:path>
          </a:pathLst>
        </a:custGeom>
        <a:noFill/>
        <a:ln w="2642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BA0DE5-0684-450E-9819-B4191F2726F9}">
      <dsp:nvSpPr>
        <dsp:cNvPr id="0" name=""/>
        <dsp:cNvSpPr/>
      </dsp:nvSpPr>
      <dsp:spPr>
        <a:xfrm>
          <a:off x="5555399" y="4408967"/>
          <a:ext cx="3157568" cy="156794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434424"/>
              <a:satOff val="2484"/>
              <a:lumOff val="-353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smtClean="0">
              <a:latin typeface="Arial" panose="020B0604020202020204" pitchFamily="34" charset="0"/>
              <a:cs typeface="Arial" panose="020B0604020202020204" pitchFamily="34" charset="0"/>
            </a:rPr>
            <a:t>Explored the difference between role plays and being observed in the counselling room </a:t>
          </a:r>
          <a:r>
            <a:rPr lang="en-US" sz="2000" b="1" kern="1200" smtClean="0">
              <a:latin typeface="Bradley Hand ITC" panose="03070402050302030203" pitchFamily="66" charset="0"/>
              <a:cs typeface="Arial" panose="020B0604020202020204" pitchFamily="34" charset="0"/>
            </a:rPr>
            <a:t>- judging and thinking  </a:t>
          </a:r>
          <a:r>
            <a:rPr lang="en-US" sz="1200" kern="1200" smtClean="0"/>
            <a:t>[Focus group 1]</a:t>
          </a:r>
          <a:endParaRPr lang="en-US" sz="1200" kern="1200" dirty="0"/>
        </a:p>
      </dsp:txBody>
      <dsp:txXfrm>
        <a:off x="5601322" y="4454890"/>
        <a:ext cx="3065722" cy="1476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36766-83FA-4BDB-8750-F27AE67BE554}">
      <dsp:nvSpPr>
        <dsp:cNvPr id="0" name=""/>
        <dsp:cNvSpPr/>
      </dsp:nvSpPr>
      <dsp:spPr>
        <a:xfrm>
          <a:off x="1846" y="349262"/>
          <a:ext cx="5380781" cy="935576"/>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u="sng" kern="1200" dirty="0" smtClean="0"/>
            <a:t>USING THE BODY AT WORK…</a:t>
          </a:r>
          <a:endParaRPr lang="en-AU" sz="2800" b="1" u="sng" kern="1200" dirty="0" smtClean="0">
            <a:latin typeface="Bradley Hand ITC" panose="03070402050302030203" pitchFamily="66" charset="0"/>
          </a:endParaRPr>
        </a:p>
      </dsp:txBody>
      <dsp:txXfrm>
        <a:off x="29248" y="376664"/>
        <a:ext cx="5325977" cy="880772"/>
      </dsp:txXfrm>
    </dsp:sp>
    <dsp:sp modelId="{23CEEB44-6178-4934-8616-9CD6DEFEBBC4}">
      <dsp:nvSpPr>
        <dsp:cNvPr id="0" name=""/>
        <dsp:cNvSpPr/>
      </dsp:nvSpPr>
      <dsp:spPr>
        <a:xfrm>
          <a:off x="539924" y="1284839"/>
          <a:ext cx="538078" cy="686198"/>
        </a:xfrm>
        <a:custGeom>
          <a:avLst/>
          <a:gdLst/>
          <a:ahLst/>
          <a:cxnLst/>
          <a:rect l="0" t="0" r="0" b="0"/>
          <a:pathLst>
            <a:path>
              <a:moveTo>
                <a:pt x="0" y="0"/>
              </a:moveTo>
              <a:lnTo>
                <a:pt x="0" y="686198"/>
              </a:lnTo>
              <a:lnTo>
                <a:pt x="538078" y="686198"/>
              </a:lnTo>
            </a:path>
          </a:pathLst>
        </a:custGeom>
        <a:noFill/>
        <a:ln w="2642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E8D0797-3DDD-4FE1-8507-31B8EE039A1F}">
      <dsp:nvSpPr>
        <dsp:cNvPr id="0" name=""/>
        <dsp:cNvSpPr/>
      </dsp:nvSpPr>
      <dsp:spPr>
        <a:xfrm>
          <a:off x="1078002" y="1518733"/>
          <a:ext cx="5549360" cy="90460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Coughing fit, tickle in the throat </a:t>
          </a:r>
          <a:r>
            <a:rPr lang="en-US" sz="2400" b="1" kern="1200" dirty="0" smtClean="0">
              <a:latin typeface="Bradley Hand ITC" panose="03070402050302030203" pitchFamily="66" charset="0"/>
            </a:rPr>
            <a:t>– something is stuck </a:t>
          </a:r>
          <a:r>
            <a:rPr lang="en-US" sz="1200" kern="1200" dirty="0" smtClean="0">
              <a:cs typeface="Arial" panose="020B0604020202020204" pitchFamily="34" charset="0"/>
            </a:rPr>
            <a:t>[Individual interview]</a:t>
          </a:r>
          <a:endParaRPr lang="en-US" sz="1200" b="1" i="1" kern="1200" dirty="0">
            <a:cs typeface="Arial" panose="020B0604020202020204" pitchFamily="34" charset="0"/>
          </a:endParaRPr>
        </a:p>
      </dsp:txBody>
      <dsp:txXfrm>
        <a:off x="1104497" y="1545228"/>
        <a:ext cx="5496370" cy="851618"/>
      </dsp:txXfrm>
    </dsp:sp>
    <dsp:sp modelId="{0E744FDB-C81A-4396-8D6B-56D0640829E7}">
      <dsp:nvSpPr>
        <dsp:cNvPr id="0" name=""/>
        <dsp:cNvSpPr/>
      </dsp:nvSpPr>
      <dsp:spPr>
        <a:xfrm>
          <a:off x="539924" y="1284839"/>
          <a:ext cx="538078" cy="1828355"/>
        </a:xfrm>
        <a:custGeom>
          <a:avLst/>
          <a:gdLst/>
          <a:ahLst/>
          <a:cxnLst/>
          <a:rect l="0" t="0" r="0" b="0"/>
          <a:pathLst>
            <a:path>
              <a:moveTo>
                <a:pt x="0" y="0"/>
              </a:moveTo>
              <a:lnTo>
                <a:pt x="0" y="1828355"/>
              </a:lnTo>
              <a:lnTo>
                <a:pt x="538078" y="1828355"/>
              </a:lnTo>
            </a:path>
          </a:pathLst>
        </a:custGeom>
        <a:noFill/>
        <a:ln w="2642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22E5E3-C3EC-40B7-BDCD-136774AE877A}">
      <dsp:nvSpPr>
        <dsp:cNvPr id="0" name=""/>
        <dsp:cNvSpPr/>
      </dsp:nvSpPr>
      <dsp:spPr>
        <a:xfrm>
          <a:off x="1078002" y="2657236"/>
          <a:ext cx="6069631" cy="91191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mtClean="0"/>
            <a:t>Other workers work differently </a:t>
          </a:r>
          <a:r>
            <a:rPr lang="en-US" sz="2400" b="1" kern="1200" smtClean="0">
              <a:latin typeface="Bradley Hand ITC" panose="03070402050302030203" pitchFamily="66" charset="0"/>
            </a:rPr>
            <a:t>– grounding vs. energies/spiritual underpinnings </a:t>
          </a:r>
          <a:r>
            <a:rPr lang="en-US" sz="1200" kern="1200" smtClean="0">
              <a:cs typeface="Arial" panose="020B0604020202020204" pitchFamily="34" charset="0"/>
            </a:rPr>
            <a:t>[Individual interview]</a:t>
          </a:r>
          <a:endParaRPr lang="en-AU" sz="1200" b="1" kern="1200" dirty="0" smtClean="0">
            <a:latin typeface="Bradley Hand ITC" panose="03070402050302030203" pitchFamily="66" charset="0"/>
          </a:endParaRPr>
        </a:p>
      </dsp:txBody>
      <dsp:txXfrm>
        <a:off x="1104711" y="2683945"/>
        <a:ext cx="6016213" cy="858497"/>
      </dsp:txXfrm>
    </dsp:sp>
    <dsp:sp modelId="{6FC0C10B-0695-4AE4-83CF-90BBDCE654D5}">
      <dsp:nvSpPr>
        <dsp:cNvPr id="0" name=""/>
        <dsp:cNvSpPr/>
      </dsp:nvSpPr>
      <dsp:spPr>
        <a:xfrm>
          <a:off x="539924" y="1284839"/>
          <a:ext cx="538078" cy="2963143"/>
        </a:xfrm>
        <a:custGeom>
          <a:avLst/>
          <a:gdLst/>
          <a:ahLst/>
          <a:cxnLst/>
          <a:rect l="0" t="0" r="0" b="0"/>
          <a:pathLst>
            <a:path>
              <a:moveTo>
                <a:pt x="0" y="0"/>
              </a:moveTo>
              <a:lnTo>
                <a:pt x="0" y="2963143"/>
              </a:lnTo>
              <a:lnTo>
                <a:pt x="538078" y="2963143"/>
              </a:lnTo>
            </a:path>
          </a:pathLst>
        </a:custGeom>
        <a:noFill/>
        <a:ln w="2642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093ED36-CE3B-4171-AA4B-050943C9AA0D}">
      <dsp:nvSpPr>
        <dsp:cNvPr id="0" name=""/>
        <dsp:cNvSpPr/>
      </dsp:nvSpPr>
      <dsp:spPr>
        <a:xfrm>
          <a:off x="1078002" y="3803046"/>
          <a:ext cx="5767492" cy="88987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i="0" u="none" kern="1200" smtClean="0"/>
            <a:t>Bodies talking to bodies</a:t>
          </a:r>
          <a:r>
            <a:rPr lang="en-US" sz="2400" b="1" i="0" u="none" kern="1200" smtClean="0">
              <a:latin typeface="Bradley Hand ITC" panose="03070402050302030203" pitchFamily="66" charset="0"/>
            </a:rPr>
            <a:t>… victims cf. perpetrators cf. police prosecutors </a:t>
          </a:r>
          <a:r>
            <a:rPr lang="en-US" sz="1200" kern="1200" smtClean="0">
              <a:cs typeface="Arial" panose="020B0604020202020204" pitchFamily="34" charset="0"/>
            </a:rPr>
            <a:t>[Individual interview]</a:t>
          </a:r>
          <a:endParaRPr lang="en-US" sz="1200" b="1" kern="1200" dirty="0" smtClean="0">
            <a:latin typeface="Bradley Hand ITC" panose="03070402050302030203" pitchFamily="66" charset="0"/>
          </a:endParaRPr>
        </a:p>
      </dsp:txBody>
      <dsp:txXfrm>
        <a:off x="1104065" y="3829109"/>
        <a:ext cx="5715366" cy="837747"/>
      </dsp:txXfrm>
    </dsp:sp>
    <dsp:sp modelId="{F905FCC9-25A5-495A-BB00-7768DF938F3E}">
      <dsp:nvSpPr>
        <dsp:cNvPr id="0" name=""/>
        <dsp:cNvSpPr/>
      </dsp:nvSpPr>
      <dsp:spPr>
        <a:xfrm>
          <a:off x="539924" y="1284839"/>
          <a:ext cx="538078" cy="4087814"/>
        </a:xfrm>
        <a:custGeom>
          <a:avLst/>
          <a:gdLst/>
          <a:ahLst/>
          <a:cxnLst/>
          <a:rect l="0" t="0" r="0" b="0"/>
          <a:pathLst>
            <a:path>
              <a:moveTo>
                <a:pt x="0" y="0"/>
              </a:moveTo>
              <a:lnTo>
                <a:pt x="0" y="4087814"/>
              </a:lnTo>
              <a:lnTo>
                <a:pt x="538078" y="4087814"/>
              </a:lnTo>
            </a:path>
          </a:pathLst>
        </a:custGeom>
        <a:noFill/>
        <a:ln w="2642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313AF80-7C3A-4289-B612-456DBCEA5BC3}">
      <dsp:nvSpPr>
        <dsp:cNvPr id="0" name=""/>
        <dsp:cNvSpPr/>
      </dsp:nvSpPr>
      <dsp:spPr>
        <a:xfrm>
          <a:off x="1078002" y="4926813"/>
          <a:ext cx="5697361" cy="89167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i="0" u="none" kern="1200" dirty="0" smtClean="0"/>
            <a:t>Reframing clients’ </a:t>
          </a:r>
          <a:r>
            <a:rPr lang="en-US" sz="2400" kern="1200" dirty="0" smtClean="0"/>
            <a:t>body stories as acts of resistance </a:t>
          </a:r>
          <a:r>
            <a:rPr lang="en-US" sz="1200" kern="1200" dirty="0" smtClean="0">
              <a:cs typeface="Arial" panose="020B0604020202020204" pitchFamily="34" charset="0"/>
            </a:rPr>
            <a:t>[Individual interview]</a:t>
          </a:r>
          <a:endParaRPr lang="en-AU" sz="1200" b="1" i="0" u="none" kern="1200" dirty="0" smtClean="0">
            <a:latin typeface="Bradley Hand ITC" panose="03070402050302030203" pitchFamily="66" charset="0"/>
          </a:endParaRPr>
        </a:p>
      </dsp:txBody>
      <dsp:txXfrm>
        <a:off x="1104118" y="4952929"/>
        <a:ext cx="5645129" cy="839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D9068-89FD-439F-B7B1-A50D025C1B75}">
      <dsp:nvSpPr>
        <dsp:cNvPr id="0" name=""/>
        <dsp:cNvSpPr/>
      </dsp:nvSpPr>
      <dsp:spPr>
        <a:xfrm>
          <a:off x="0" y="589972"/>
          <a:ext cx="8964488" cy="277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D20BAF-280E-4EED-9792-E2BAA7F56492}">
      <dsp:nvSpPr>
        <dsp:cNvPr id="0" name=""/>
        <dsp:cNvSpPr/>
      </dsp:nvSpPr>
      <dsp:spPr>
        <a:xfrm>
          <a:off x="448224" y="27482"/>
          <a:ext cx="8309417" cy="724849"/>
        </a:xfrm>
        <a:prstGeom prst="roundRect">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lvl="0" algn="l" defTabSz="800100">
            <a:lnSpc>
              <a:spcPct val="90000"/>
            </a:lnSpc>
            <a:spcBef>
              <a:spcPct val="0"/>
            </a:spcBef>
            <a:spcAft>
              <a:spcPct val="35000"/>
            </a:spcAft>
          </a:pPr>
          <a:r>
            <a:rPr lang="en-US" sz="1800" b="1" kern="1200" dirty="0" smtClean="0"/>
            <a:t>Narrative resources? </a:t>
          </a:r>
          <a:r>
            <a:rPr lang="en-US" sz="1800" kern="1200" dirty="0" smtClean="0"/>
            <a:t>– </a:t>
          </a:r>
          <a:r>
            <a:rPr lang="en-US" sz="1800" i="1" kern="1200" dirty="0" smtClean="0">
              <a:latin typeface="Andalus" panose="02020603050405020304" pitchFamily="18" charset="-78"/>
              <a:cs typeface="Andalus" panose="02020603050405020304" pitchFamily="18" charset="-78"/>
            </a:rPr>
            <a:t>provides opportunity to review the significance of a cough, energy of client, felt experience</a:t>
          </a:r>
          <a:endParaRPr lang="en-AU" sz="1800" kern="1200" dirty="0">
            <a:latin typeface="Andalus" panose="02020603050405020304" pitchFamily="18" charset="-78"/>
            <a:cs typeface="Andalus" panose="02020603050405020304" pitchFamily="18" charset="-78"/>
          </a:endParaRPr>
        </a:p>
      </dsp:txBody>
      <dsp:txXfrm>
        <a:off x="483608" y="62866"/>
        <a:ext cx="8238649" cy="654081"/>
      </dsp:txXfrm>
    </dsp:sp>
    <dsp:sp modelId="{FB939863-7078-4C6D-ADBD-4C23CF6652AD}">
      <dsp:nvSpPr>
        <dsp:cNvPr id="0" name=""/>
        <dsp:cNvSpPr/>
      </dsp:nvSpPr>
      <dsp:spPr>
        <a:xfrm>
          <a:off x="0" y="1728364"/>
          <a:ext cx="8964488" cy="277200"/>
        </a:xfrm>
        <a:prstGeom prst="rect">
          <a:avLst/>
        </a:prstGeom>
        <a:solidFill>
          <a:schemeClr val="lt1">
            <a:alpha val="90000"/>
            <a:hueOff val="0"/>
            <a:satOff val="0"/>
            <a:lumOff val="0"/>
            <a:alphaOff val="0"/>
          </a:schemeClr>
        </a:solidFill>
        <a:ln w="9525" cap="flat" cmpd="sng" algn="ctr">
          <a:solidFill>
            <a:schemeClr val="accent5">
              <a:hueOff val="-3099343"/>
              <a:satOff val="4637"/>
              <a:lumOff val="-5196"/>
              <a:alphaOff val="0"/>
            </a:schemeClr>
          </a:solidFill>
          <a:prstDash val="solid"/>
        </a:ln>
        <a:effectLst/>
      </dsp:spPr>
      <dsp:style>
        <a:lnRef idx="1">
          <a:scrgbClr r="0" g="0" b="0"/>
        </a:lnRef>
        <a:fillRef idx="1">
          <a:scrgbClr r="0" g="0" b="0"/>
        </a:fillRef>
        <a:effectRef idx="0">
          <a:scrgbClr r="0" g="0" b="0"/>
        </a:effectRef>
        <a:fontRef idx="minor"/>
      </dsp:style>
    </dsp:sp>
    <dsp:sp modelId="{43FF4E81-F3FB-434A-8DC2-407BD5233C0E}">
      <dsp:nvSpPr>
        <dsp:cNvPr id="0" name=""/>
        <dsp:cNvSpPr/>
      </dsp:nvSpPr>
      <dsp:spPr>
        <a:xfrm>
          <a:off x="448224" y="926572"/>
          <a:ext cx="8159064" cy="964152"/>
        </a:xfrm>
        <a:prstGeom prst="roundRect">
          <a:avLst/>
        </a:prstGeom>
        <a:gradFill rotWithShape="0">
          <a:gsLst>
            <a:gs pos="0">
              <a:schemeClr val="accent5">
                <a:hueOff val="-3099343"/>
                <a:satOff val="4637"/>
                <a:lumOff val="-5196"/>
                <a:alphaOff val="0"/>
                <a:tint val="50000"/>
                <a:shade val="86000"/>
                <a:satMod val="140000"/>
              </a:schemeClr>
            </a:gs>
            <a:gs pos="45000">
              <a:schemeClr val="accent5">
                <a:hueOff val="-3099343"/>
                <a:satOff val="4637"/>
                <a:lumOff val="-5196"/>
                <a:alphaOff val="0"/>
                <a:tint val="48000"/>
                <a:satMod val="150000"/>
              </a:schemeClr>
            </a:gs>
            <a:gs pos="100000">
              <a:schemeClr val="accent5">
                <a:hueOff val="-3099343"/>
                <a:satOff val="4637"/>
                <a:lumOff val="-5196"/>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lvl="0" algn="l" defTabSz="800100">
            <a:lnSpc>
              <a:spcPct val="90000"/>
            </a:lnSpc>
            <a:spcBef>
              <a:spcPct val="0"/>
            </a:spcBef>
            <a:spcAft>
              <a:spcPct val="35000"/>
            </a:spcAft>
          </a:pPr>
          <a:r>
            <a:rPr lang="en-US" sz="1800" b="1" kern="1200" dirty="0" smtClean="0"/>
            <a:t>Who can the stories be told to and why? </a:t>
          </a:r>
          <a:r>
            <a:rPr lang="en-US" sz="1800" kern="1200" dirty="0" smtClean="0"/>
            <a:t>– </a:t>
          </a:r>
          <a:r>
            <a:rPr lang="en-US" sz="1800" i="1" kern="1200" dirty="0" smtClean="0">
              <a:latin typeface="Andalus" panose="02020603050405020304" pitchFamily="18" charset="-78"/>
              <a:cs typeface="Andalus" panose="02020603050405020304" pitchFamily="18" charset="-78"/>
            </a:rPr>
            <a:t>the </a:t>
          </a:r>
          <a:r>
            <a:rPr lang="en-US" sz="1800" b="1" i="1" u="none" kern="1200" dirty="0" smtClean="0">
              <a:latin typeface="Andalus" panose="02020603050405020304" pitchFamily="18" charset="-78"/>
              <a:cs typeface="Andalus" panose="02020603050405020304" pitchFamily="18" charset="-78"/>
            </a:rPr>
            <a:t>client</a:t>
          </a:r>
          <a:r>
            <a:rPr lang="en-US" sz="1800" i="1" kern="1200" dirty="0" smtClean="0">
              <a:latin typeface="Andalus" panose="02020603050405020304" pitchFamily="18" charset="-78"/>
              <a:cs typeface="Andalus" panose="02020603050405020304" pitchFamily="18" charset="-78"/>
            </a:rPr>
            <a:t> so as to co-construct new story and therapist can identify own feeling, </a:t>
          </a:r>
          <a:r>
            <a:rPr lang="en-US" sz="1800" b="1" i="1" u="none" kern="1200" dirty="0" smtClean="0">
              <a:latin typeface="Andalus" panose="02020603050405020304" pitchFamily="18" charset="-78"/>
              <a:cs typeface="Andalus" panose="02020603050405020304" pitchFamily="18" charset="-78"/>
            </a:rPr>
            <a:t>other workers </a:t>
          </a:r>
          <a:r>
            <a:rPr lang="en-US" sz="1800" i="1" kern="1200" dirty="0" smtClean="0">
              <a:latin typeface="Andalus" panose="02020603050405020304" pitchFamily="18" charset="-78"/>
              <a:cs typeface="Andalus" panose="02020603050405020304" pitchFamily="18" charset="-78"/>
            </a:rPr>
            <a:t>in the agency to ‘improve practice’, but not the </a:t>
          </a:r>
          <a:r>
            <a:rPr lang="en-US" sz="1800" b="1" i="1" u="none" kern="1200" dirty="0" smtClean="0">
              <a:latin typeface="Andalus" panose="02020603050405020304" pitchFamily="18" charset="-78"/>
              <a:cs typeface="Andalus" panose="02020603050405020304" pitchFamily="18" charset="-78"/>
            </a:rPr>
            <a:t>manager</a:t>
          </a:r>
        </a:p>
      </dsp:txBody>
      <dsp:txXfrm>
        <a:off x="495290" y="973638"/>
        <a:ext cx="8064932" cy="870020"/>
      </dsp:txXfrm>
    </dsp:sp>
    <dsp:sp modelId="{759033EF-A009-433D-8247-EC104ACF9ADB}">
      <dsp:nvSpPr>
        <dsp:cNvPr id="0" name=""/>
        <dsp:cNvSpPr/>
      </dsp:nvSpPr>
      <dsp:spPr>
        <a:xfrm>
          <a:off x="0" y="2913431"/>
          <a:ext cx="8964488" cy="277200"/>
        </a:xfrm>
        <a:prstGeom prst="rect">
          <a:avLst/>
        </a:prstGeom>
        <a:solidFill>
          <a:schemeClr val="lt1">
            <a:alpha val="90000"/>
            <a:hueOff val="0"/>
            <a:satOff val="0"/>
            <a:lumOff val="0"/>
            <a:alphaOff val="0"/>
          </a:schemeClr>
        </a:solidFill>
        <a:ln w="9525" cap="flat" cmpd="sng" algn="ctr">
          <a:solidFill>
            <a:schemeClr val="accent5">
              <a:hueOff val="-6198687"/>
              <a:satOff val="9275"/>
              <a:lumOff val="-10392"/>
              <a:alphaOff val="0"/>
            </a:schemeClr>
          </a:solidFill>
          <a:prstDash val="solid"/>
        </a:ln>
        <a:effectLst/>
      </dsp:spPr>
      <dsp:style>
        <a:lnRef idx="1">
          <a:scrgbClr r="0" g="0" b="0"/>
        </a:lnRef>
        <a:fillRef idx="1">
          <a:scrgbClr r="0" g="0" b="0"/>
        </a:fillRef>
        <a:effectRef idx="0">
          <a:scrgbClr r="0" g="0" b="0"/>
        </a:effectRef>
        <a:fontRef idx="minor"/>
      </dsp:style>
    </dsp:sp>
    <dsp:sp modelId="{0E79A590-A982-4F26-8506-BAA453C2A88D}">
      <dsp:nvSpPr>
        <dsp:cNvPr id="0" name=""/>
        <dsp:cNvSpPr/>
      </dsp:nvSpPr>
      <dsp:spPr>
        <a:xfrm>
          <a:off x="448224" y="2064964"/>
          <a:ext cx="8229095" cy="1010827"/>
        </a:xfrm>
        <a:prstGeom prst="roundRect">
          <a:avLst/>
        </a:prstGeom>
        <a:gradFill rotWithShape="0">
          <a:gsLst>
            <a:gs pos="0">
              <a:schemeClr val="accent5">
                <a:hueOff val="-6198687"/>
                <a:satOff val="9275"/>
                <a:lumOff val="-10392"/>
                <a:alphaOff val="0"/>
                <a:tint val="50000"/>
                <a:shade val="86000"/>
                <a:satMod val="140000"/>
              </a:schemeClr>
            </a:gs>
            <a:gs pos="45000">
              <a:schemeClr val="accent5">
                <a:hueOff val="-6198687"/>
                <a:satOff val="9275"/>
                <a:lumOff val="-10392"/>
                <a:alphaOff val="0"/>
                <a:tint val="48000"/>
                <a:satMod val="150000"/>
              </a:schemeClr>
            </a:gs>
            <a:gs pos="100000">
              <a:schemeClr val="accent5">
                <a:hueOff val="-6198687"/>
                <a:satOff val="9275"/>
                <a:lumOff val="-10392"/>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lvl="0" algn="l" defTabSz="800100">
            <a:lnSpc>
              <a:spcPct val="90000"/>
            </a:lnSpc>
            <a:spcBef>
              <a:spcPct val="0"/>
            </a:spcBef>
            <a:spcAft>
              <a:spcPct val="35000"/>
            </a:spcAft>
          </a:pPr>
          <a:r>
            <a:rPr lang="en-US" sz="1800" b="1" kern="1200" dirty="0" smtClean="0"/>
            <a:t>Who is accepted/prevented being a group member by understanding the story? </a:t>
          </a:r>
          <a:r>
            <a:rPr lang="en-US" sz="1800" kern="1200" dirty="0" smtClean="0"/>
            <a:t>– </a:t>
          </a:r>
          <a:r>
            <a:rPr lang="en-US" sz="1800" i="1" kern="1200" dirty="0" smtClean="0">
              <a:latin typeface="Andalus" panose="02020603050405020304" pitchFamily="18" charset="-78"/>
              <a:cs typeface="Andalus" panose="02020603050405020304" pitchFamily="18" charset="-78"/>
            </a:rPr>
            <a:t>workers who are willing to explore the body subjectively, - clients (?) , managers &amp; workers in larger sector</a:t>
          </a:r>
        </a:p>
      </dsp:txBody>
      <dsp:txXfrm>
        <a:off x="497569" y="2114309"/>
        <a:ext cx="8130405" cy="912137"/>
      </dsp:txXfrm>
    </dsp:sp>
    <dsp:sp modelId="{663EC722-A613-498F-BADF-A71789491367}">
      <dsp:nvSpPr>
        <dsp:cNvPr id="0" name=""/>
        <dsp:cNvSpPr/>
      </dsp:nvSpPr>
      <dsp:spPr>
        <a:xfrm>
          <a:off x="0" y="4282433"/>
          <a:ext cx="8964488" cy="277200"/>
        </a:xfrm>
        <a:prstGeom prst="rect">
          <a:avLst/>
        </a:prstGeom>
        <a:solidFill>
          <a:schemeClr val="lt1">
            <a:alpha val="90000"/>
            <a:hueOff val="0"/>
            <a:satOff val="0"/>
            <a:lumOff val="0"/>
            <a:alphaOff val="0"/>
          </a:schemeClr>
        </a:solidFill>
        <a:ln w="9525" cap="flat" cmpd="sng" algn="ctr">
          <a:solidFill>
            <a:schemeClr val="accent5">
              <a:hueOff val="-9298030"/>
              <a:satOff val="13912"/>
              <a:lumOff val="-15587"/>
              <a:alphaOff val="0"/>
            </a:schemeClr>
          </a:solidFill>
          <a:prstDash val="solid"/>
        </a:ln>
        <a:effectLst/>
      </dsp:spPr>
      <dsp:style>
        <a:lnRef idx="1">
          <a:scrgbClr r="0" g="0" b="0"/>
        </a:lnRef>
        <a:fillRef idx="1">
          <a:scrgbClr r="0" g="0" b="0"/>
        </a:fillRef>
        <a:effectRef idx="0">
          <a:scrgbClr r="0" g="0" b="0"/>
        </a:effectRef>
        <a:fontRef idx="minor"/>
      </dsp:style>
    </dsp:sp>
    <dsp:sp modelId="{A0308B7F-CF44-4BBA-81C5-92378DEE5F77}">
      <dsp:nvSpPr>
        <dsp:cNvPr id="0" name=""/>
        <dsp:cNvSpPr/>
      </dsp:nvSpPr>
      <dsp:spPr>
        <a:xfrm>
          <a:off x="447786" y="3250031"/>
          <a:ext cx="8301302" cy="1194761"/>
        </a:xfrm>
        <a:prstGeom prst="roundRect">
          <a:avLst/>
        </a:prstGeom>
        <a:gradFill rotWithShape="0">
          <a:gsLst>
            <a:gs pos="0">
              <a:schemeClr val="accent5">
                <a:hueOff val="-9298030"/>
                <a:satOff val="13912"/>
                <a:lumOff val="-15587"/>
                <a:alphaOff val="0"/>
                <a:tint val="50000"/>
                <a:shade val="86000"/>
                <a:satMod val="140000"/>
              </a:schemeClr>
            </a:gs>
            <a:gs pos="45000">
              <a:schemeClr val="accent5">
                <a:hueOff val="-9298030"/>
                <a:satOff val="13912"/>
                <a:lumOff val="-15587"/>
                <a:alphaOff val="0"/>
                <a:tint val="48000"/>
                <a:satMod val="150000"/>
              </a:schemeClr>
            </a:gs>
            <a:gs pos="100000">
              <a:schemeClr val="accent5">
                <a:hueOff val="-9298030"/>
                <a:satOff val="13912"/>
                <a:lumOff val="-15587"/>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lvl="0" algn="l" defTabSz="800100">
            <a:lnSpc>
              <a:spcPct val="90000"/>
            </a:lnSpc>
            <a:spcBef>
              <a:spcPct val="0"/>
            </a:spcBef>
            <a:spcAft>
              <a:spcPct val="35000"/>
            </a:spcAft>
          </a:pPr>
          <a:r>
            <a:rPr lang="en-US" sz="1800" b="1" kern="1200" dirty="0" smtClean="0"/>
            <a:t>How does the story encourage people to be who they are? </a:t>
          </a:r>
          <a:r>
            <a:rPr lang="en-US" sz="1800" kern="1200" dirty="0" smtClean="0"/>
            <a:t>– </a:t>
          </a:r>
          <a:r>
            <a:rPr lang="en-US" sz="1800" kern="1200" dirty="0" smtClean="0">
              <a:latin typeface="Andalus" panose="02020603050405020304" pitchFamily="18" charset="-78"/>
              <a:cs typeface="Andalus" panose="02020603050405020304" pitchFamily="18" charset="-78"/>
            </a:rPr>
            <a:t>acknowledges the impact of bodies on/in the helping process and </a:t>
          </a:r>
          <a:r>
            <a:rPr lang="en-US" sz="1800" i="1" kern="1200" dirty="0" smtClean="0">
              <a:latin typeface="Andalus" panose="02020603050405020304" pitchFamily="18" charset="-78"/>
              <a:cs typeface="Andalus" panose="02020603050405020304" pitchFamily="18" charset="-78"/>
            </a:rPr>
            <a:t>provides example of how listening to bodies can provide an alternate explanation and prevent ‘burnout in the worker</a:t>
          </a:r>
        </a:p>
      </dsp:txBody>
      <dsp:txXfrm>
        <a:off x="506109" y="3308354"/>
        <a:ext cx="8184656" cy="1078115"/>
      </dsp:txXfrm>
    </dsp:sp>
    <dsp:sp modelId="{8A696656-BEA9-4AC6-B75E-A9BD9E4F2901}">
      <dsp:nvSpPr>
        <dsp:cNvPr id="0" name=""/>
        <dsp:cNvSpPr/>
      </dsp:nvSpPr>
      <dsp:spPr>
        <a:xfrm>
          <a:off x="0" y="5788613"/>
          <a:ext cx="8964488" cy="277200"/>
        </a:xfrm>
        <a:prstGeom prst="rect">
          <a:avLst/>
        </a:prstGeom>
        <a:solidFill>
          <a:schemeClr val="lt1">
            <a:alpha val="90000"/>
            <a:hueOff val="0"/>
            <a:satOff val="0"/>
            <a:lumOff val="0"/>
            <a:alphaOff val="0"/>
          </a:schemeClr>
        </a:solidFill>
        <a:ln w="9525" cap="flat" cmpd="sng" algn="ctr">
          <a:solidFill>
            <a:schemeClr val="accent5">
              <a:hueOff val="-12397374"/>
              <a:satOff val="18550"/>
              <a:lumOff val="-20783"/>
              <a:alphaOff val="0"/>
            </a:schemeClr>
          </a:solidFill>
          <a:prstDash val="solid"/>
        </a:ln>
        <a:effectLst/>
      </dsp:spPr>
      <dsp:style>
        <a:lnRef idx="1">
          <a:scrgbClr r="0" g="0" b="0"/>
        </a:lnRef>
        <a:fillRef idx="1">
          <a:scrgbClr r="0" g="0" b="0"/>
        </a:fillRef>
        <a:effectRef idx="0">
          <a:scrgbClr r="0" g="0" b="0"/>
        </a:effectRef>
        <a:fontRef idx="minor"/>
      </dsp:style>
    </dsp:sp>
    <dsp:sp modelId="{E0C76AF1-B259-450C-A4B9-1BB7C54D2120}">
      <dsp:nvSpPr>
        <dsp:cNvPr id="0" name=""/>
        <dsp:cNvSpPr/>
      </dsp:nvSpPr>
      <dsp:spPr>
        <a:xfrm>
          <a:off x="447786" y="4619033"/>
          <a:ext cx="8261619" cy="1331939"/>
        </a:xfrm>
        <a:prstGeom prst="roundRect">
          <a:avLst/>
        </a:prstGeom>
        <a:gradFill rotWithShape="0">
          <a:gsLst>
            <a:gs pos="0">
              <a:schemeClr val="accent5">
                <a:hueOff val="-12397374"/>
                <a:satOff val="18550"/>
                <a:lumOff val="-20783"/>
                <a:alphaOff val="0"/>
                <a:tint val="50000"/>
                <a:shade val="86000"/>
                <a:satMod val="140000"/>
              </a:schemeClr>
            </a:gs>
            <a:gs pos="45000">
              <a:schemeClr val="accent5">
                <a:hueOff val="-12397374"/>
                <a:satOff val="18550"/>
                <a:lumOff val="-20783"/>
                <a:alphaOff val="0"/>
                <a:tint val="48000"/>
                <a:satMod val="150000"/>
              </a:schemeClr>
            </a:gs>
            <a:gs pos="100000">
              <a:schemeClr val="accent5">
                <a:hueOff val="-12397374"/>
                <a:satOff val="18550"/>
                <a:lumOff val="-20783"/>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7185" tIns="0" rIns="237185" bIns="0" numCol="1" spcCol="1270" anchor="ctr" anchorCtr="0">
          <a:noAutofit/>
        </a:bodyPr>
        <a:lstStyle/>
        <a:p>
          <a:pPr lvl="0" algn="l" defTabSz="800100">
            <a:lnSpc>
              <a:spcPct val="90000"/>
            </a:lnSpc>
            <a:spcBef>
              <a:spcPct val="0"/>
            </a:spcBef>
            <a:spcAft>
              <a:spcPct val="35000"/>
            </a:spcAft>
          </a:pPr>
          <a:r>
            <a:rPr lang="en-US" sz="1800" b="1" kern="1200" dirty="0" smtClean="0"/>
            <a:t>How does the story teller maintain their social standing/positioning telling the story in the way they did? </a:t>
          </a:r>
          <a:r>
            <a:rPr lang="en-US" sz="1800" kern="1200" dirty="0" smtClean="0"/>
            <a:t>– </a:t>
          </a:r>
          <a:r>
            <a:rPr lang="en-US" sz="1800" i="1" kern="1200" dirty="0" smtClean="0">
              <a:latin typeface="Andalus" panose="02020603050405020304" pitchFamily="18" charset="-78"/>
              <a:cs typeface="Andalus" panose="02020603050405020304" pitchFamily="18" charset="-78"/>
            </a:rPr>
            <a:t>Coral adopts a reflective approach (professionally sound) and highlights being curious as important to the process</a:t>
          </a:r>
          <a:endParaRPr lang="en-US" sz="1800" kern="1200" dirty="0" smtClean="0">
            <a:latin typeface="Andalus" panose="02020603050405020304" pitchFamily="18" charset="-78"/>
            <a:cs typeface="Andalus" panose="02020603050405020304" pitchFamily="18" charset="-78"/>
          </a:endParaRPr>
        </a:p>
      </dsp:txBody>
      <dsp:txXfrm>
        <a:off x="512806" y="4684053"/>
        <a:ext cx="8131579" cy="120189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5AA94E80-9883-4D7D-AA08-B759F8FC3FAA}" type="datetimeFigureOut">
              <a:rPr lang="en-AU" smtClean="0"/>
              <a:t>7/06/2016</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8447B6BA-AB29-49C9-B533-62A40453F3FA}" type="slidenum">
              <a:rPr lang="en-AU" smtClean="0"/>
              <a:t>‹#›</a:t>
            </a:fld>
            <a:endParaRPr lang="en-AU" dirty="0"/>
          </a:p>
        </p:txBody>
      </p:sp>
    </p:spTree>
    <p:extLst>
      <p:ext uri="{BB962C8B-B14F-4D97-AF65-F5344CB8AC3E}">
        <p14:creationId xmlns:p14="http://schemas.microsoft.com/office/powerpoint/2010/main" val="957979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50"/><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47B6BA-AB29-49C9-B533-62A40453F3FA}" type="slidenum">
              <a:rPr lang="en-AU" smtClean="0"/>
              <a:t>1</a:t>
            </a:fld>
            <a:endParaRPr lang="en-AU" dirty="0"/>
          </a:p>
        </p:txBody>
      </p:sp>
    </p:spTree>
    <p:extLst>
      <p:ext uri="{BB962C8B-B14F-4D97-AF65-F5344CB8AC3E}">
        <p14:creationId xmlns:p14="http://schemas.microsoft.com/office/powerpoint/2010/main" val="23452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smtClean="0">
                <a:solidFill>
                  <a:schemeClr val="tx1"/>
                </a:solidFill>
                <a:effectLst/>
                <a:latin typeface="+mn-lt"/>
                <a:ea typeface="+mn-ea"/>
                <a:cs typeface="+mn-cs"/>
              </a:rPr>
              <a:t>J –I mean it has been some time since we have talked have you thought anymore about the body did anything trigger?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I have been looking at how other practitioners in our service work and then I look at how I work and how energies and such affect me or don’t affect me and how it might impact on other people and it that has got me a little bit curious, I wonder ‘is it me, who is odd?’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I have doing the work for six years so you know I try to check in fairly regularly to make sure that I have not become too disconnected or too hardened to the stories, because I think there is always a danger of that and I try to be very aware. I would like to think that I haven’t become hardened.</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I think it is interesting when new workers come in because they often go ‘</a:t>
            </a:r>
            <a:r>
              <a:rPr lang="en-AU" sz="1200" i="1" kern="1200" dirty="0" err="1" smtClean="0">
                <a:solidFill>
                  <a:schemeClr val="tx1"/>
                </a:solidFill>
                <a:effectLst/>
                <a:latin typeface="+mn-lt"/>
                <a:ea typeface="+mn-ea"/>
                <a:cs typeface="+mn-cs"/>
              </a:rPr>
              <a:t>ahh</a:t>
            </a:r>
            <a:r>
              <a:rPr lang="en-AU" sz="1200" i="1" kern="1200" dirty="0" smtClean="0">
                <a:solidFill>
                  <a:schemeClr val="tx1"/>
                </a:solidFill>
                <a:effectLst/>
                <a:latin typeface="+mn-lt"/>
                <a:ea typeface="+mn-ea"/>
                <a:cs typeface="+mn-cs"/>
              </a:rPr>
              <a:t>’ like every story they hear is really extreme, and he’s incredibly dangerous. And actually it’s not that extreme and unfortunately it is a reasonably standard issue. But I try to be very careful not be become complacent because that is very dangerous.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I have also sort of been looking at how I might use my body in sessions, like when I am being attentive and when I am listening and that kind of stuff. I probably think one of the biggest tools I use in that is actually my voice more so than anything else and how I may moderate that voice to try and keep things as calm as possible ,because I can’t be in place of chaos, when someone is coming out of chaos trying to deal with that crisis that kind of stuff.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But I have been looking at little bit of my body language and what does that look like and how do I attend to my client’s needs, and whether that impacts on their energy or not and how they, it’s that co regulation stuff.  I probably use co regulation quite a lot, quite strongly.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It’s very unusual for me to go into someone’s space and it is usually only if it is with a client that I know and know well and then its touches to the forearm to get them to centre and actually be really present. Because one of the things that we see happens so often is that disassociation, you can literally see your client go somewhere else in their head and sometimes it is about bringing them back to the present so that brief touch on the forearm or I might move a bit closer and maintain my eye contact and try and bring them back into the present.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I haven’t reflected too much on how that work affects me and my body, except for the fact that I am really short, and my posture most of the time because I tend to lean in and be really attentive when I am listening, you know I end up with a sore back, just because I am at slightly an odd angle because my legs are short and the chair is not necessarily made for how I sit, but that is ok I can just kind of deal with it.</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I don’t know that I feel like I carry it in my body and I don’t for the most part I don’t feel like I take on other people’s energies in that co regulation that we sometimes do, but then sometimes energy is a little bit different I think to the co regulation stuff.</a:t>
            </a:r>
            <a:endParaRPr lang="en-AU" sz="1200" kern="1200" dirty="0" smtClean="0">
              <a:solidFill>
                <a:schemeClr val="tx1"/>
              </a:solidFill>
              <a:effectLst/>
              <a:latin typeface="+mn-lt"/>
              <a:ea typeface="+mn-ea"/>
              <a:cs typeface="+mn-cs"/>
            </a:endParaRPr>
          </a:p>
          <a:p>
            <a:endParaRPr lang="en-US" dirty="0" smtClean="0"/>
          </a:p>
          <a:p>
            <a:r>
              <a:rPr lang="en-US" dirty="0" smtClean="0"/>
              <a:t>……</a:t>
            </a:r>
            <a:endParaRPr lang="en-AU" dirty="0"/>
          </a:p>
        </p:txBody>
      </p:sp>
      <p:sp>
        <p:nvSpPr>
          <p:cNvPr id="4" name="Slide Number Placeholder 3"/>
          <p:cNvSpPr>
            <a:spLocks noGrp="1"/>
          </p:cNvSpPr>
          <p:nvPr>
            <p:ph type="sldNum" sz="quarter" idx="10"/>
          </p:nvPr>
        </p:nvSpPr>
        <p:spPr/>
        <p:txBody>
          <a:bodyPr/>
          <a:lstStyle/>
          <a:p>
            <a:fld id="{8447B6BA-AB29-49C9-B533-62A40453F3FA}" type="slidenum">
              <a:rPr lang="en-AU" smtClean="0"/>
              <a:t>18</a:t>
            </a:fld>
            <a:endParaRPr lang="en-AU" dirty="0"/>
          </a:p>
        </p:txBody>
      </p:sp>
    </p:spTree>
    <p:extLst>
      <p:ext uri="{BB962C8B-B14F-4D97-AF65-F5344CB8AC3E}">
        <p14:creationId xmlns:p14="http://schemas.microsoft.com/office/powerpoint/2010/main" val="115628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smtClean="0">
                <a:solidFill>
                  <a:schemeClr val="tx1"/>
                </a:solidFill>
                <a:effectLst/>
                <a:latin typeface="+mn-lt"/>
                <a:ea typeface="+mn-ea"/>
                <a:cs typeface="+mn-cs"/>
              </a:rPr>
              <a:t>And I wonder if I don’t know whether it is am I too hard line or is it that other workers are more affected and I just don’t know why that is whether that is about there own resilience or their own self care, having said that there is not anything that I particularly do actively around self care, except to be very aware that that is not my story, that is their story.</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J – So do you have a different understand of co regulation do you think or?</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 – Maybe I guess with co regulation part of it for me is about using my energy or my calm to try and bring that with the client.</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J – Yes</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 – And I guess that is where my tone of voice comes in, in the attentiveness like my body language and my attentiveness to the client is perhaps a little bit different to maybe other workers.</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J – Because it is interesting you say you use your voice and you have talked about them coughing and having a tickle in the throat, so is that indicative of something.</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 – Yeah maybe I use my voice differently to how they use theirs.</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J – Differently, yeah.</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 – And that co regulation works on a slightly different way, I don’t quite know, but it has made me a bit curious and like I said I have been doing it for six years so I try to do very regular check ins with myself, and I am not just being a hard ass essentially.</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447B6BA-AB29-49C9-B533-62A40453F3FA}" type="slidenum">
              <a:rPr lang="en-AU" smtClean="0"/>
              <a:t>19</a:t>
            </a:fld>
            <a:endParaRPr lang="en-AU" dirty="0"/>
          </a:p>
        </p:txBody>
      </p:sp>
    </p:spTree>
    <p:extLst>
      <p:ext uri="{BB962C8B-B14F-4D97-AF65-F5344CB8AC3E}">
        <p14:creationId xmlns:p14="http://schemas.microsoft.com/office/powerpoint/2010/main" val="215326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smtClean="0">
                <a:solidFill>
                  <a:schemeClr val="tx1"/>
                </a:solidFill>
                <a:effectLst/>
                <a:latin typeface="+mn-lt"/>
                <a:ea typeface="+mn-ea"/>
                <a:cs typeface="+mn-cs"/>
              </a:rPr>
              <a:t>No coughing fit for me but I am ok’. , um so I think it has probably come up in that, I like that it is a safe enough space for workers to also talk in that way where they are talking about the energies and you know there is another worker who has a special kind of herbal blend that she sprays to help clean her spiritual energy after clients and that kind of stuff, and I am glad that it is a safe enough workplace that people can do that and they can feel comfortable talking about it and doing those things and not feel too awkward, I think every now and then they might feel a little bit awkward because of how the manager it’s because she is so like you are doing what? Ok but you can kind of see her going uh </a:t>
            </a:r>
            <a:r>
              <a:rPr lang="en-AU" sz="1200" i="1" kern="1200" dirty="0" err="1" smtClean="0">
                <a:solidFill>
                  <a:schemeClr val="tx1"/>
                </a:solidFill>
                <a:effectLst/>
                <a:latin typeface="+mn-lt"/>
                <a:ea typeface="+mn-ea"/>
                <a:cs typeface="+mn-cs"/>
              </a:rPr>
              <a:t>hu</a:t>
            </a:r>
            <a:r>
              <a:rPr lang="en-AU" sz="1200" i="1" kern="1200" dirty="0" smtClean="0">
                <a:solidFill>
                  <a:schemeClr val="tx1"/>
                </a:solidFill>
                <a:effectLst/>
                <a:latin typeface="+mn-lt"/>
                <a:ea typeface="+mn-ea"/>
                <a:cs typeface="+mn-cs"/>
              </a:rPr>
              <a:t>, good luck with that.</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J – Get on with it and go if it works.</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 – Yeah as managers often do, but you know it is obviously relatively safe for them to at least have those discussions and to put into practice some of those things that help them take care of themselves which is going to be the most important thing, because if they are not doing self-care it really takes a toll, and I always sometimes you will have workers who are there for a year or so and they are already starting to kind of go I am getting burnt out and rah, rah, rah and I just need and I have not got to that place yet, I have had times where I have cried, but I have not got to that place where I can’t bear the thought of getting up and going to work.</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J – Six years is a long time what has helped you do that.</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 – Yeah, I do not know, because that is the other thing that I kind of go well what is that about that capacity and I guess that is where I get concerned am I so disconnected from this stuff that it does not affect me, and it is not that there is not days where I am not affected, like I have had days where I have gone into my manager and I have cried, usually those tears are out of frustration or they are out of grief because a client of mine suicided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447B6BA-AB29-49C9-B533-62A40453F3FA}" type="slidenum">
              <a:rPr lang="en-AU" smtClean="0"/>
              <a:t>20</a:t>
            </a:fld>
            <a:endParaRPr lang="en-AU" dirty="0"/>
          </a:p>
        </p:txBody>
      </p:sp>
    </p:spTree>
    <p:extLst>
      <p:ext uri="{BB962C8B-B14F-4D97-AF65-F5344CB8AC3E}">
        <p14:creationId xmlns:p14="http://schemas.microsoft.com/office/powerpoint/2010/main" val="322526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dirty="0" smtClean="0"/>
              <a:t>-</a:t>
            </a:r>
            <a:r>
              <a:rPr lang="en-AU" baseline="0" dirty="0" smtClean="0"/>
              <a:t> </a:t>
            </a:r>
            <a:r>
              <a:rPr lang="en-AU" dirty="0" smtClean="0"/>
              <a:t>‘</a:t>
            </a:r>
            <a:r>
              <a:rPr lang="en-AU" b="1" dirty="0" smtClean="0"/>
              <a:t>Body as receiver</a:t>
            </a:r>
            <a:r>
              <a:rPr lang="en-AU" dirty="0" smtClean="0"/>
              <a:t>’ - a passive process in which the therapist has little choice in feeling the felt experience of the client</a:t>
            </a:r>
          </a:p>
          <a:p>
            <a:pPr lvl="1"/>
            <a:r>
              <a:rPr lang="en-AU" dirty="0" smtClean="0"/>
              <a:t>- ‘</a:t>
            </a:r>
            <a:r>
              <a:rPr lang="en-AU" b="1" dirty="0" smtClean="0"/>
              <a:t>Body empathy</a:t>
            </a:r>
            <a:r>
              <a:rPr lang="en-AU" dirty="0" smtClean="0"/>
              <a:t>’ /a sense of ‘tuning into’ the client - a more active process in which the therapist purposely acknowledges their own experience as a consequence of participating in the session</a:t>
            </a:r>
            <a:endParaRPr lang="en-AU" sz="900" dirty="0" smtClean="0"/>
          </a:p>
          <a:p>
            <a:pPr lvl="1"/>
            <a:r>
              <a:rPr lang="en-AU" dirty="0" smtClean="0"/>
              <a:t>- needs to ‘be shared with the client in a way that allows the therapeutic endeavour to be a </a:t>
            </a:r>
            <a:r>
              <a:rPr lang="en-AU" b="1" dirty="0" smtClean="0"/>
              <a:t>mutually co-constructed narrative</a:t>
            </a:r>
            <a:r>
              <a:rPr lang="en-AU" dirty="0" smtClean="0"/>
              <a:t>, since the therapist’s bodily experience must arise from the therapist’s body, not the client’s’ </a:t>
            </a:r>
            <a:r>
              <a:rPr lang="en-AU" sz="1000" dirty="0" smtClean="0"/>
              <a:t>(</a:t>
            </a:r>
            <a:r>
              <a:rPr lang="en-AU" sz="1000" dirty="0" smtClean="0">
                <a:hlinkClick r:id="rId3" action="ppaction://hlinkfile" tooltip="Shaw, 2004 #623"/>
              </a:rPr>
              <a:t>p. 84</a:t>
            </a:r>
            <a:r>
              <a:rPr lang="en-AU" sz="1000" dirty="0" smtClean="0"/>
              <a:t>). </a:t>
            </a:r>
          </a:p>
          <a:p>
            <a:endParaRPr lang="en-AU" dirty="0"/>
          </a:p>
        </p:txBody>
      </p:sp>
      <p:sp>
        <p:nvSpPr>
          <p:cNvPr id="4" name="Slide Number Placeholder 3"/>
          <p:cNvSpPr>
            <a:spLocks noGrp="1"/>
          </p:cNvSpPr>
          <p:nvPr>
            <p:ph type="sldNum" sz="quarter" idx="10"/>
          </p:nvPr>
        </p:nvSpPr>
        <p:spPr/>
        <p:txBody>
          <a:bodyPr/>
          <a:lstStyle/>
          <a:p>
            <a:fld id="{8447B6BA-AB29-49C9-B533-62A40453F3FA}" type="slidenum">
              <a:rPr lang="en-AU" smtClean="0"/>
              <a:t>22</a:t>
            </a:fld>
            <a:endParaRPr lang="en-AU" dirty="0"/>
          </a:p>
        </p:txBody>
      </p:sp>
    </p:spTree>
    <p:extLst>
      <p:ext uri="{BB962C8B-B14F-4D97-AF65-F5344CB8AC3E}">
        <p14:creationId xmlns:p14="http://schemas.microsoft.com/office/powerpoint/2010/main" val="56693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look at content ONLY, but am interested in more than</a:t>
            </a:r>
            <a:r>
              <a:rPr lang="en-US" baseline="0" dirty="0" smtClean="0"/>
              <a:t> this…. How do stories serve the teller?</a:t>
            </a:r>
          </a:p>
          <a:p>
            <a:r>
              <a:rPr lang="en-US" baseline="0" dirty="0" smtClean="0"/>
              <a:t>Frank Suggests the following questions to help explore and better understand the stories told</a:t>
            </a:r>
          </a:p>
          <a:p>
            <a:endParaRPr lang="en-AU" dirty="0"/>
          </a:p>
        </p:txBody>
      </p:sp>
      <p:sp>
        <p:nvSpPr>
          <p:cNvPr id="4" name="Slide Number Placeholder 3"/>
          <p:cNvSpPr>
            <a:spLocks noGrp="1"/>
          </p:cNvSpPr>
          <p:nvPr>
            <p:ph type="sldNum" sz="quarter" idx="10"/>
          </p:nvPr>
        </p:nvSpPr>
        <p:spPr/>
        <p:txBody>
          <a:bodyPr/>
          <a:lstStyle/>
          <a:p>
            <a:fld id="{8447B6BA-AB29-49C9-B533-62A40453F3FA}" type="slidenum">
              <a:rPr lang="en-AU" smtClean="0"/>
              <a:t>23</a:t>
            </a:fld>
            <a:endParaRPr lang="en-AU" dirty="0"/>
          </a:p>
        </p:txBody>
      </p:sp>
    </p:spTree>
    <p:extLst>
      <p:ext uri="{BB962C8B-B14F-4D97-AF65-F5344CB8AC3E}">
        <p14:creationId xmlns:p14="http://schemas.microsoft.com/office/powerpoint/2010/main" val="11568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AU" sz="1200" dirty="0" smtClean="0"/>
              <a:t>Focus on client outcomes and the evidence based practice discourse has reached new heights </a:t>
            </a:r>
          </a:p>
          <a:p>
            <a:pPr marL="0" indent="0" algn="just">
              <a:buNone/>
            </a:pPr>
            <a:r>
              <a:rPr lang="en-AU" sz="1200" dirty="0" smtClean="0"/>
              <a:t>This approach is largely underpinned by a reductionist/positivist epistemology that relies on an acceptance of a mind-body split. </a:t>
            </a:r>
          </a:p>
          <a:p>
            <a:endParaRPr lang="en-US" sz="800" dirty="0" smtClean="0"/>
          </a:p>
          <a:p>
            <a:endParaRPr lang="en-AU" sz="800" dirty="0" smtClean="0"/>
          </a:p>
          <a:p>
            <a:pPr marL="0" lvl="0" indent="0" algn="ctr">
              <a:buClr>
                <a:srgbClr val="93A299"/>
              </a:buClr>
              <a:buNone/>
            </a:pPr>
            <a:r>
              <a:rPr lang="en-US" sz="1400" i="1" dirty="0" smtClean="0">
                <a:solidFill>
                  <a:srgbClr val="808DA0">
                    <a:lumMod val="75000"/>
                  </a:srgbClr>
                </a:solidFill>
                <a:effectLst>
                  <a:outerShdw blurRad="38100" dist="38100" dir="2700000" algn="tl">
                    <a:srgbClr val="000000">
                      <a:alpha val="43137"/>
                    </a:srgbClr>
                  </a:outerShdw>
                </a:effectLst>
              </a:rPr>
              <a:t>I argue that </a:t>
            </a:r>
            <a:r>
              <a:rPr lang="en-US" sz="1400" i="1" dirty="0" smtClean="0">
                <a:solidFill>
                  <a:srgbClr val="D2533C">
                    <a:lumMod val="75000"/>
                  </a:srgbClr>
                </a:solidFill>
                <a:effectLst>
                  <a:outerShdw blurRad="38100" dist="38100" dir="2700000" algn="tl">
                    <a:srgbClr val="000000">
                      <a:alpha val="43137"/>
                    </a:srgbClr>
                  </a:outerShdw>
                </a:effectLst>
              </a:rPr>
              <a:t>the body</a:t>
            </a:r>
            <a:r>
              <a:rPr lang="en-US" sz="1400" i="1" dirty="0" smtClean="0">
                <a:solidFill>
                  <a:srgbClr val="808DA0">
                    <a:lumMod val="75000"/>
                  </a:srgbClr>
                </a:solidFill>
                <a:effectLst>
                  <a:outerShdw blurRad="38100" dist="38100" dir="2700000" algn="tl">
                    <a:srgbClr val="000000">
                      <a:alpha val="43137"/>
                    </a:srgbClr>
                  </a:outerShdw>
                </a:effectLst>
              </a:rPr>
              <a:t>, as subject, needs to be recognized and accounted for in professional practice</a:t>
            </a:r>
            <a:endParaRPr lang="en-AU" sz="1400" i="1" dirty="0" smtClean="0">
              <a:solidFill>
                <a:srgbClr val="808DA0">
                  <a:lumMod val="75000"/>
                </a:srgbClr>
              </a:solidFill>
              <a:effectLst>
                <a:outerShdw blurRad="38100" dist="38100" dir="2700000" algn="tl">
                  <a:srgbClr val="000000">
                    <a:alpha val="43137"/>
                  </a:srgbClr>
                </a:outerShdw>
              </a:effectLst>
            </a:endParaRPr>
          </a:p>
          <a:p>
            <a:endParaRPr lang="en-AU" dirty="0"/>
          </a:p>
        </p:txBody>
      </p:sp>
      <p:sp>
        <p:nvSpPr>
          <p:cNvPr id="4" name="Slide Number Placeholder 3"/>
          <p:cNvSpPr>
            <a:spLocks noGrp="1"/>
          </p:cNvSpPr>
          <p:nvPr>
            <p:ph type="sldNum" sz="quarter" idx="10"/>
          </p:nvPr>
        </p:nvSpPr>
        <p:spPr/>
        <p:txBody>
          <a:bodyPr/>
          <a:lstStyle/>
          <a:p>
            <a:fld id="{8447B6BA-AB29-49C9-B533-62A40453F3FA}" type="slidenum">
              <a:rPr lang="en-AU" smtClean="0"/>
              <a:t>2</a:t>
            </a:fld>
            <a:endParaRPr lang="en-AU" dirty="0"/>
          </a:p>
        </p:txBody>
      </p:sp>
    </p:spTree>
    <p:extLst>
      <p:ext uri="{BB962C8B-B14F-4D97-AF65-F5344CB8AC3E}">
        <p14:creationId xmlns:p14="http://schemas.microsoft.com/office/powerpoint/2010/main" val="349388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3C227F-6D68-49B3-8DBB-1A78FE69848B}" type="slidenum">
              <a:rPr lang="en-AU" smtClean="0"/>
              <a:t>5</a:t>
            </a:fld>
            <a:endParaRPr lang="en-AU"/>
          </a:p>
        </p:txBody>
      </p:sp>
    </p:spTree>
    <p:extLst>
      <p:ext uri="{BB962C8B-B14F-4D97-AF65-F5344CB8AC3E}">
        <p14:creationId xmlns:p14="http://schemas.microsoft.com/office/powerpoint/2010/main" val="158056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47B6BA-AB29-49C9-B533-62A40453F3FA}" type="slidenum">
              <a:rPr lang="en-AU" smtClean="0"/>
              <a:t>7</a:t>
            </a:fld>
            <a:endParaRPr lang="en-AU" dirty="0"/>
          </a:p>
        </p:txBody>
      </p:sp>
    </p:spTree>
    <p:extLst>
      <p:ext uri="{BB962C8B-B14F-4D97-AF65-F5344CB8AC3E}">
        <p14:creationId xmlns:p14="http://schemas.microsoft.com/office/powerpoint/2010/main" val="175687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47B6BA-AB29-49C9-B533-62A40453F3FA}" type="slidenum">
              <a:rPr lang="en-AU" smtClean="0"/>
              <a:t>9</a:t>
            </a:fld>
            <a:endParaRPr lang="en-AU" dirty="0"/>
          </a:p>
        </p:txBody>
      </p:sp>
    </p:spTree>
    <p:extLst>
      <p:ext uri="{BB962C8B-B14F-4D97-AF65-F5344CB8AC3E}">
        <p14:creationId xmlns:p14="http://schemas.microsoft.com/office/powerpoint/2010/main" val="129159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a:t>
            </a:r>
          </a:p>
          <a:p>
            <a:pPr lvl="1"/>
            <a:r>
              <a:rPr lang="en-US" sz="2400" dirty="0" smtClean="0"/>
              <a:t>Understand </a:t>
            </a:r>
            <a:r>
              <a:rPr lang="en-US" sz="2400" b="1" dirty="0" smtClean="0">
                <a:solidFill>
                  <a:schemeClr val="accent2">
                    <a:lumMod val="75000"/>
                  </a:schemeClr>
                </a:solidFill>
              </a:rPr>
              <a:t>practitioner’s somatic map </a:t>
            </a:r>
            <a:r>
              <a:rPr lang="en-US" sz="2400" dirty="0" smtClean="0"/>
              <a:t>to distinguish between </a:t>
            </a:r>
            <a:r>
              <a:rPr lang="en-US" sz="2400" b="1" dirty="0" smtClean="0"/>
              <a:t>habitual responses </a:t>
            </a:r>
            <a:r>
              <a:rPr lang="en-US" sz="2400" dirty="0" smtClean="0"/>
              <a:t>&amp; </a:t>
            </a:r>
            <a:r>
              <a:rPr lang="en-US" sz="2400" b="1" dirty="0" smtClean="0"/>
              <a:t>what is experienced </a:t>
            </a:r>
            <a:r>
              <a:rPr lang="en-US" sz="2400" dirty="0" smtClean="0"/>
              <a:t>in the liminal space between the worker and others while they navigate community, agency and consumers’ physical spaces </a:t>
            </a:r>
            <a:r>
              <a:rPr lang="en-US" sz="1400" dirty="0" smtClean="0"/>
              <a:t>(Mensinga, 2011)</a:t>
            </a:r>
          </a:p>
          <a:p>
            <a:pPr lvl="1"/>
            <a:r>
              <a:rPr lang="en-AU" sz="2400" b="1" dirty="0" smtClean="0"/>
              <a:t>Listen to existing stories</a:t>
            </a:r>
            <a:r>
              <a:rPr lang="en-AU" sz="2400" dirty="0" smtClean="0"/>
              <a:t> told by social workers about and by their bodies in the sector to better understand what </a:t>
            </a:r>
            <a:r>
              <a:rPr lang="en-AU" sz="2400" b="1" dirty="0" smtClean="0">
                <a:solidFill>
                  <a:schemeClr val="accent2">
                    <a:lumMod val="75000"/>
                  </a:schemeClr>
                </a:solidFill>
              </a:rPr>
              <a:t>strategies</a:t>
            </a:r>
            <a:r>
              <a:rPr lang="en-AU" sz="2400" dirty="0" smtClean="0"/>
              <a:t> and </a:t>
            </a:r>
            <a:r>
              <a:rPr lang="en-AU" sz="2400" b="1" dirty="0" smtClean="0">
                <a:solidFill>
                  <a:schemeClr val="accent2">
                    <a:lumMod val="75000"/>
                  </a:schemeClr>
                </a:solidFill>
              </a:rPr>
              <a:t>power structures </a:t>
            </a:r>
            <a:r>
              <a:rPr lang="en-AU" sz="2400" dirty="0" smtClean="0"/>
              <a:t>may </a:t>
            </a:r>
            <a:r>
              <a:rPr lang="en-AU" sz="2400" b="1" dirty="0" smtClean="0"/>
              <a:t>support</a:t>
            </a:r>
            <a:r>
              <a:rPr lang="en-AU" sz="2400" dirty="0" smtClean="0"/>
              <a:t> or </a:t>
            </a:r>
            <a:r>
              <a:rPr lang="en-AU" sz="2400" b="1" dirty="0" smtClean="0"/>
              <a:t>discourage</a:t>
            </a:r>
            <a:r>
              <a:rPr lang="en-AU" sz="2400" dirty="0" smtClean="0"/>
              <a:t> the telling of these stories in the professional conversation </a:t>
            </a:r>
            <a:r>
              <a:rPr lang="en-AU" sz="1400" dirty="0" smtClean="0"/>
              <a:t>(Frank, 2010; Plummer, 1995)</a:t>
            </a:r>
            <a:endParaRPr lang="en-AU" dirty="0" smtClean="0"/>
          </a:p>
          <a:p>
            <a:endParaRPr lang="en-AU" dirty="0"/>
          </a:p>
        </p:txBody>
      </p:sp>
      <p:sp>
        <p:nvSpPr>
          <p:cNvPr id="4" name="Slide Number Placeholder 3"/>
          <p:cNvSpPr>
            <a:spLocks noGrp="1"/>
          </p:cNvSpPr>
          <p:nvPr>
            <p:ph type="sldNum" sz="quarter" idx="10"/>
          </p:nvPr>
        </p:nvSpPr>
        <p:spPr/>
        <p:txBody>
          <a:bodyPr/>
          <a:lstStyle/>
          <a:p>
            <a:fld id="{8447B6BA-AB29-49C9-B533-62A40453F3FA}" type="slidenum">
              <a:rPr lang="en-AU" smtClean="0"/>
              <a:t>10</a:t>
            </a:fld>
            <a:endParaRPr lang="en-AU" dirty="0"/>
          </a:p>
        </p:txBody>
      </p:sp>
    </p:spTree>
    <p:extLst>
      <p:ext uri="{BB962C8B-B14F-4D97-AF65-F5344CB8AC3E}">
        <p14:creationId xmlns:p14="http://schemas.microsoft.com/office/powerpoint/2010/main" val="231539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47B6BA-AB29-49C9-B533-62A40453F3FA}" type="slidenum">
              <a:rPr lang="en-AU" smtClean="0"/>
              <a:t>11</a:t>
            </a:fld>
            <a:endParaRPr lang="en-AU" dirty="0"/>
          </a:p>
        </p:txBody>
      </p:sp>
    </p:spTree>
    <p:extLst>
      <p:ext uri="{BB962C8B-B14F-4D97-AF65-F5344CB8AC3E}">
        <p14:creationId xmlns:p14="http://schemas.microsoft.com/office/powerpoint/2010/main" val="179253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47B6BA-AB29-49C9-B533-62A40453F3FA}" type="slidenum">
              <a:rPr lang="en-AU" smtClean="0"/>
              <a:t>12</a:t>
            </a:fld>
            <a:endParaRPr lang="en-AU" dirty="0"/>
          </a:p>
        </p:txBody>
      </p:sp>
    </p:spTree>
    <p:extLst>
      <p:ext uri="{BB962C8B-B14F-4D97-AF65-F5344CB8AC3E}">
        <p14:creationId xmlns:p14="http://schemas.microsoft.com/office/powerpoint/2010/main" val="415506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447B6BA-AB29-49C9-B533-62A40453F3FA}" type="slidenum">
              <a:rPr lang="en-AU" smtClean="0"/>
              <a:t>13</a:t>
            </a:fld>
            <a:endParaRPr lang="en-AU" dirty="0"/>
          </a:p>
        </p:txBody>
      </p:sp>
    </p:spTree>
    <p:extLst>
      <p:ext uri="{BB962C8B-B14F-4D97-AF65-F5344CB8AC3E}">
        <p14:creationId xmlns:p14="http://schemas.microsoft.com/office/powerpoint/2010/main" val="415506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4A653F3C-AC82-470B-818C-71F54D8FE800}" type="datetimeFigureOut">
              <a:rPr lang="en-US" altLang="en-US" smtClean="0"/>
              <a:pPr>
                <a:defRPr/>
              </a:pPr>
              <a:t>6/7/2016</a:t>
            </a:fld>
            <a:endParaRPr lang="en-AU" altLang="en-US"/>
          </a:p>
        </p:txBody>
      </p:sp>
      <p:sp>
        <p:nvSpPr>
          <p:cNvPr id="5" name="Footer Placeholder 4"/>
          <p:cNvSpPr>
            <a:spLocks noGrp="1"/>
          </p:cNvSpPr>
          <p:nvPr>
            <p:ph type="ftr" sz="quarter" idx="11"/>
          </p:nvPr>
        </p:nvSpPr>
        <p:spPr/>
        <p:txBody>
          <a:bodyPr/>
          <a:lstStyle/>
          <a:p>
            <a:pPr>
              <a:defRPr/>
            </a:pPr>
            <a:endParaRPr lang="en-AU" altLang="en-US"/>
          </a:p>
        </p:txBody>
      </p:sp>
      <p:sp>
        <p:nvSpPr>
          <p:cNvPr id="6" name="Slide Number Placeholder 5"/>
          <p:cNvSpPr>
            <a:spLocks noGrp="1"/>
          </p:cNvSpPr>
          <p:nvPr>
            <p:ph type="sldNum" sz="quarter" idx="12"/>
          </p:nvPr>
        </p:nvSpPr>
        <p:spPr/>
        <p:txBody>
          <a:bodyPr/>
          <a:lstStyle/>
          <a:p>
            <a:pPr>
              <a:defRPr/>
            </a:pPr>
            <a:fld id="{5EE9484E-B5F2-400A-AA5C-5962898DD8AD}" type="slidenum">
              <a:rPr lang="en-AU" altLang="en-US" smtClean="0"/>
              <a:pPr>
                <a:defRPr/>
              </a:pPr>
              <a:t>‹#›</a:t>
            </a:fld>
            <a:endParaRPr lang="en-AU"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4AA0C9B-BF85-4DB4-8680-C3C538390ABD}" type="datetimeFigureOut">
              <a:rPr lang="en-US" altLang="en-US" smtClean="0"/>
              <a:pPr>
                <a:defRPr/>
              </a:pPr>
              <a:t>6/7/2016</a:t>
            </a:fld>
            <a:endParaRPr lang="en-AU" altLang="en-US"/>
          </a:p>
        </p:txBody>
      </p:sp>
      <p:sp>
        <p:nvSpPr>
          <p:cNvPr id="5" name="Footer Placeholder 4"/>
          <p:cNvSpPr>
            <a:spLocks noGrp="1"/>
          </p:cNvSpPr>
          <p:nvPr>
            <p:ph type="ftr" sz="quarter" idx="11"/>
          </p:nvPr>
        </p:nvSpPr>
        <p:spPr/>
        <p:txBody>
          <a:bodyPr/>
          <a:lstStyle/>
          <a:p>
            <a:pPr>
              <a:defRPr/>
            </a:pPr>
            <a:endParaRPr lang="en-AU" altLang="en-US"/>
          </a:p>
        </p:txBody>
      </p:sp>
      <p:sp>
        <p:nvSpPr>
          <p:cNvPr id="6" name="Slide Number Placeholder 5"/>
          <p:cNvSpPr>
            <a:spLocks noGrp="1"/>
          </p:cNvSpPr>
          <p:nvPr>
            <p:ph type="sldNum" sz="quarter" idx="12"/>
          </p:nvPr>
        </p:nvSpPr>
        <p:spPr/>
        <p:txBody>
          <a:bodyPr/>
          <a:lstStyle/>
          <a:p>
            <a:pPr>
              <a:defRPr/>
            </a:pPr>
            <a:fld id="{17F21710-B0ED-4AFA-A9BB-0CC196D95623}" type="slidenum">
              <a:rPr lang="en-AU" altLang="en-US" smtClean="0"/>
              <a:pPr>
                <a:defRPr/>
              </a:pPr>
              <a:t>‹#›</a:t>
            </a:fld>
            <a:endParaRPr lang="en-A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5341536-6696-4A96-8B42-A65019A01499}" type="datetimeFigureOut">
              <a:rPr lang="en-US" altLang="en-US" smtClean="0"/>
              <a:pPr>
                <a:defRPr/>
              </a:pPr>
              <a:t>6/7/2016</a:t>
            </a:fld>
            <a:endParaRPr lang="en-AU" altLang="en-US"/>
          </a:p>
        </p:txBody>
      </p:sp>
      <p:sp>
        <p:nvSpPr>
          <p:cNvPr id="5" name="Footer Placeholder 4"/>
          <p:cNvSpPr>
            <a:spLocks noGrp="1"/>
          </p:cNvSpPr>
          <p:nvPr>
            <p:ph type="ftr" sz="quarter" idx="11"/>
          </p:nvPr>
        </p:nvSpPr>
        <p:spPr/>
        <p:txBody>
          <a:bodyPr/>
          <a:lstStyle/>
          <a:p>
            <a:pPr>
              <a:defRPr/>
            </a:pPr>
            <a:endParaRPr lang="en-AU" altLang="en-US"/>
          </a:p>
        </p:txBody>
      </p:sp>
      <p:sp>
        <p:nvSpPr>
          <p:cNvPr id="6" name="Slide Number Placeholder 5"/>
          <p:cNvSpPr>
            <a:spLocks noGrp="1"/>
          </p:cNvSpPr>
          <p:nvPr>
            <p:ph type="sldNum" sz="quarter" idx="12"/>
          </p:nvPr>
        </p:nvSpPr>
        <p:spPr/>
        <p:txBody>
          <a:bodyPr/>
          <a:lstStyle/>
          <a:p>
            <a:pPr>
              <a:defRPr/>
            </a:pPr>
            <a:fld id="{6C0EDE97-7C52-4A96-ACCE-C0B8AFA6F67A}" type="slidenum">
              <a:rPr lang="en-AU" altLang="en-US" smtClean="0"/>
              <a:pPr>
                <a:defRPr/>
              </a:pPr>
              <a:t>‹#›</a:t>
            </a:fld>
            <a:endParaRPr lang="en-A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404632F-AC4E-40F3-A6F9-F421F9A5A3BE}" type="datetimeFigureOut">
              <a:rPr lang="en-US" altLang="en-US" smtClean="0"/>
              <a:pPr>
                <a:defRPr/>
              </a:pPr>
              <a:t>6/7/2016</a:t>
            </a:fld>
            <a:endParaRPr lang="en-AU" altLang="en-US"/>
          </a:p>
        </p:txBody>
      </p:sp>
      <p:sp>
        <p:nvSpPr>
          <p:cNvPr id="5" name="Footer Placeholder 4"/>
          <p:cNvSpPr>
            <a:spLocks noGrp="1"/>
          </p:cNvSpPr>
          <p:nvPr>
            <p:ph type="ftr" sz="quarter" idx="11"/>
          </p:nvPr>
        </p:nvSpPr>
        <p:spPr/>
        <p:txBody>
          <a:bodyPr/>
          <a:lstStyle/>
          <a:p>
            <a:pPr>
              <a:defRPr/>
            </a:pPr>
            <a:endParaRPr lang="en-AU" altLang="en-US"/>
          </a:p>
        </p:txBody>
      </p:sp>
      <p:sp>
        <p:nvSpPr>
          <p:cNvPr id="6" name="Slide Number Placeholder 5"/>
          <p:cNvSpPr>
            <a:spLocks noGrp="1"/>
          </p:cNvSpPr>
          <p:nvPr>
            <p:ph type="sldNum" sz="quarter" idx="12"/>
          </p:nvPr>
        </p:nvSpPr>
        <p:spPr/>
        <p:txBody>
          <a:bodyPr/>
          <a:lstStyle/>
          <a:p>
            <a:pPr>
              <a:defRPr/>
            </a:pPr>
            <a:fld id="{E95B8A0E-D573-4E73-9B4E-3F58F46AAD68}" type="slidenum">
              <a:rPr lang="en-AU" altLang="en-US" smtClean="0"/>
              <a:pPr>
                <a:defRPr/>
              </a:pPr>
              <a:t>‹#›</a:t>
            </a:fld>
            <a:endParaRPr lang="en-A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0C6993A-5D55-4238-81F3-FDF02A30F1B2}" type="datetimeFigureOut">
              <a:rPr lang="en-US" altLang="en-US" smtClean="0"/>
              <a:pPr>
                <a:defRPr/>
              </a:pPr>
              <a:t>6/7/2016</a:t>
            </a:fld>
            <a:endParaRPr lang="en-AU" altLang="en-US"/>
          </a:p>
        </p:txBody>
      </p:sp>
      <p:sp>
        <p:nvSpPr>
          <p:cNvPr id="5" name="Footer Placeholder 4"/>
          <p:cNvSpPr>
            <a:spLocks noGrp="1"/>
          </p:cNvSpPr>
          <p:nvPr>
            <p:ph type="ftr" sz="quarter" idx="11"/>
          </p:nvPr>
        </p:nvSpPr>
        <p:spPr/>
        <p:txBody>
          <a:bodyPr/>
          <a:lstStyle/>
          <a:p>
            <a:pPr>
              <a:defRPr/>
            </a:pPr>
            <a:endParaRPr lang="en-AU" altLang="en-US"/>
          </a:p>
        </p:txBody>
      </p:sp>
      <p:sp>
        <p:nvSpPr>
          <p:cNvPr id="6" name="Slide Number Placeholder 5"/>
          <p:cNvSpPr>
            <a:spLocks noGrp="1"/>
          </p:cNvSpPr>
          <p:nvPr>
            <p:ph type="sldNum" sz="quarter" idx="12"/>
          </p:nvPr>
        </p:nvSpPr>
        <p:spPr/>
        <p:txBody>
          <a:bodyPr/>
          <a:lstStyle/>
          <a:p>
            <a:pPr>
              <a:defRPr/>
            </a:pPr>
            <a:fld id="{134F9DD7-580D-44AC-994A-52B108160BBC}" type="slidenum">
              <a:rPr lang="en-AU" altLang="en-US" smtClean="0"/>
              <a:pPr>
                <a:defRPr/>
              </a:pPr>
              <a:t>‹#›</a:t>
            </a:fld>
            <a:endParaRPr lang="en-AU"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E4F7FD5B-1966-4250-B8FF-F0E4628F7277}" type="datetimeFigureOut">
              <a:rPr lang="en-US" altLang="en-US" smtClean="0"/>
              <a:pPr>
                <a:defRPr/>
              </a:pPr>
              <a:t>6/7/2016</a:t>
            </a:fld>
            <a:endParaRPr lang="en-AU" altLang="en-US"/>
          </a:p>
        </p:txBody>
      </p:sp>
      <p:sp>
        <p:nvSpPr>
          <p:cNvPr id="6" name="Footer Placeholder 5"/>
          <p:cNvSpPr>
            <a:spLocks noGrp="1"/>
          </p:cNvSpPr>
          <p:nvPr>
            <p:ph type="ftr" sz="quarter" idx="11"/>
          </p:nvPr>
        </p:nvSpPr>
        <p:spPr/>
        <p:txBody>
          <a:bodyPr/>
          <a:lstStyle/>
          <a:p>
            <a:pPr>
              <a:defRPr/>
            </a:pPr>
            <a:endParaRPr lang="en-AU" altLang="en-US"/>
          </a:p>
        </p:txBody>
      </p:sp>
      <p:sp>
        <p:nvSpPr>
          <p:cNvPr id="7" name="Slide Number Placeholder 6"/>
          <p:cNvSpPr>
            <a:spLocks noGrp="1"/>
          </p:cNvSpPr>
          <p:nvPr>
            <p:ph type="sldNum" sz="quarter" idx="12"/>
          </p:nvPr>
        </p:nvSpPr>
        <p:spPr/>
        <p:txBody>
          <a:bodyPr/>
          <a:lstStyle/>
          <a:p>
            <a:pPr>
              <a:defRPr/>
            </a:pPr>
            <a:fld id="{62A70BD7-6F75-4E3B-AC6A-FFE998EC3932}" type="slidenum">
              <a:rPr lang="en-AU" altLang="en-US" smtClean="0"/>
              <a:pPr>
                <a:defRPr/>
              </a:pPr>
              <a:t>‹#›</a:t>
            </a:fld>
            <a:endParaRPr lang="en-A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B49732B8-8CBB-486C-9328-CA792FA8088F}" type="datetimeFigureOut">
              <a:rPr lang="en-US" altLang="en-US" smtClean="0"/>
              <a:pPr>
                <a:defRPr/>
              </a:pPr>
              <a:t>6/7/2016</a:t>
            </a:fld>
            <a:endParaRPr lang="en-AU" altLang="en-US"/>
          </a:p>
        </p:txBody>
      </p:sp>
      <p:sp>
        <p:nvSpPr>
          <p:cNvPr id="8" name="Footer Placeholder 7"/>
          <p:cNvSpPr>
            <a:spLocks noGrp="1"/>
          </p:cNvSpPr>
          <p:nvPr>
            <p:ph type="ftr" sz="quarter" idx="11"/>
          </p:nvPr>
        </p:nvSpPr>
        <p:spPr/>
        <p:txBody>
          <a:bodyPr/>
          <a:lstStyle/>
          <a:p>
            <a:pPr>
              <a:defRPr/>
            </a:pPr>
            <a:endParaRPr lang="en-AU" altLang="en-US"/>
          </a:p>
        </p:txBody>
      </p:sp>
      <p:sp>
        <p:nvSpPr>
          <p:cNvPr id="9" name="Slide Number Placeholder 8"/>
          <p:cNvSpPr>
            <a:spLocks noGrp="1"/>
          </p:cNvSpPr>
          <p:nvPr>
            <p:ph type="sldNum" sz="quarter" idx="12"/>
          </p:nvPr>
        </p:nvSpPr>
        <p:spPr/>
        <p:txBody>
          <a:bodyPr/>
          <a:lstStyle/>
          <a:p>
            <a:pPr>
              <a:defRPr/>
            </a:pPr>
            <a:fld id="{42998A50-789C-4983-8922-7A2B79DFB6C2}" type="slidenum">
              <a:rPr lang="en-AU" altLang="en-US" smtClean="0"/>
              <a:pPr>
                <a:defRPr/>
              </a:pPr>
              <a:t>‹#›</a:t>
            </a:fld>
            <a:endParaRPr lang="en-AU"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C43B722-1D09-4A81-948F-F7686C4C8390}" type="datetimeFigureOut">
              <a:rPr lang="en-US" altLang="en-US" smtClean="0"/>
              <a:pPr>
                <a:defRPr/>
              </a:pPr>
              <a:t>6/7/2016</a:t>
            </a:fld>
            <a:endParaRPr lang="en-AU" altLang="en-US"/>
          </a:p>
        </p:txBody>
      </p:sp>
      <p:sp>
        <p:nvSpPr>
          <p:cNvPr id="4" name="Footer Placeholder 3"/>
          <p:cNvSpPr>
            <a:spLocks noGrp="1"/>
          </p:cNvSpPr>
          <p:nvPr>
            <p:ph type="ftr" sz="quarter" idx="11"/>
          </p:nvPr>
        </p:nvSpPr>
        <p:spPr/>
        <p:txBody>
          <a:bodyPr/>
          <a:lstStyle/>
          <a:p>
            <a:pPr>
              <a:defRPr/>
            </a:pPr>
            <a:endParaRPr lang="en-AU" altLang="en-US"/>
          </a:p>
        </p:txBody>
      </p:sp>
      <p:sp>
        <p:nvSpPr>
          <p:cNvPr id="5" name="Slide Number Placeholder 4"/>
          <p:cNvSpPr>
            <a:spLocks noGrp="1"/>
          </p:cNvSpPr>
          <p:nvPr>
            <p:ph type="sldNum" sz="quarter" idx="12"/>
          </p:nvPr>
        </p:nvSpPr>
        <p:spPr/>
        <p:txBody>
          <a:bodyPr/>
          <a:lstStyle/>
          <a:p>
            <a:pPr>
              <a:defRPr/>
            </a:pPr>
            <a:fld id="{D73E3B0F-BD3B-440A-A9B5-2E65E78ECDCB}" type="slidenum">
              <a:rPr lang="en-AU" altLang="en-US" smtClean="0"/>
              <a:pPr>
                <a:defRPr/>
              </a:pPr>
              <a:t>‹#›</a:t>
            </a:fld>
            <a:endParaRPr lang="en-A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400804B-6760-49E1-BF93-6B9D3E1D4120}" type="datetimeFigureOut">
              <a:rPr lang="en-US" altLang="en-US" smtClean="0"/>
              <a:pPr>
                <a:defRPr/>
              </a:pPr>
              <a:t>6/7/2016</a:t>
            </a:fld>
            <a:endParaRPr lang="en-AU" altLang="en-US"/>
          </a:p>
        </p:txBody>
      </p:sp>
      <p:sp>
        <p:nvSpPr>
          <p:cNvPr id="3" name="Footer Placeholder 2"/>
          <p:cNvSpPr>
            <a:spLocks noGrp="1"/>
          </p:cNvSpPr>
          <p:nvPr>
            <p:ph type="ftr" sz="quarter" idx="11"/>
          </p:nvPr>
        </p:nvSpPr>
        <p:spPr/>
        <p:txBody>
          <a:bodyPr/>
          <a:lstStyle/>
          <a:p>
            <a:pPr>
              <a:defRPr/>
            </a:pPr>
            <a:endParaRPr lang="en-AU" altLang="en-US"/>
          </a:p>
        </p:txBody>
      </p:sp>
      <p:sp>
        <p:nvSpPr>
          <p:cNvPr id="4" name="Slide Number Placeholder 3"/>
          <p:cNvSpPr>
            <a:spLocks noGrp="1"/>
          </p:cNvSpPr>
          <p:nvPr>
            <p:ph type="sldNum" sz="quarter" idx="12"/>
          </p:nvPr>
        </p:nvSpPr>
        <p:spPr/>
        <p:txBody>
          <a:bodyPr/>
          <a:lstStyle/>
          <a:p>
            <a:pPr>
              <a:defRPr/>
            </a:pPr>
            <a:fld id="{3ABDFFF9-22BC-4B45-B299-0DA314C85D6D}" type="slidenum">
              <a:rPr lang="en-AU" altLang="en-US" smtClean="0"/>
              <a:pPr>
                <a:defRPr/>
              </a:pPr>
              <a:t>‹#›</a:t>
            </a:fld>
            <a:endParaRPr lang="en-A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4D6CA49-EEC8-4CF7-AF0A-E8D815B4C40B}" type="datetimeFigureOut">
              <a:rPr lang="en-US" altLang="en-US" smtClean="0"/>
              <a:pPr>
                <a:defRPr/>
              </a:pPr>
              <a:t>6/7/2016</a:t>
            </a:fld>
            <a:endParaRPr lang="en-AU" altLang="en-US"/>
          </a:p>
        </p:txBody>
      </p:sp>
      <p:sp>
        <p:nvSpPr>
          <p:cNvPr id="6" name="Footer Placeholder 5"/>
          <p:cNvSpPr>
            <a:spLocks noGrp="1"/>
          </p:cNvSpPr>
          <p:nvPr>
            <p:ph type="ftr" sz="quarter" idx="11"/>
          </p:nvPr>
        </p:nvSpPr>
        <p:spPr/>
        <p:txBody>
          <a:bodyPr/>
          <a:lstStyle/>
          <a:p>
            <a:pPr>
              <a:defRPr/>
            </a:pPr>
            <a:endParaRPr lang="en-AU" altLang="en-US"/>
          </a:p>
        </p:txBody>
      </p:sp>
      <p:sp>
        <p:nvSpPr>
          <p:cNvPr id="7" name="Slide Number Placeholder 6"/>
          <p:cNvSpPr>
            <a:spLocks noGrp="1"/>
          </p:cNvSpPr>
          <p:nvPr>
            <p:ph type="sldNum" sz="quarter" idx="12"/>
          </p:nvPr>
        </p:nvSpPr>
        <p:spPr/>
        <p:txBody>
          <a:bodyPr/>
          <a:lstStyle/>
          <a:p>
            <a:pPr>
              <a:defRPr/>
            </a:pPr>
            <a:fld id="{426BC5D4-561B-44F0-BA2D-ED3181C2E587}" type="slidenum">
              <a:rPr lang="en-AU" altLang="en-US" smtClean="0"/>
              <a:pPr>
                <a:defRPr/>
              </a:pPr>
              <a:t>‹#›</a:t>
            </a:fld>
            <a:endParaRPr lang="en-AU"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ECBD9B-7587-451B-B9CC-D656D73CD3D7}" type="datetimeFigureOut">
              <a:rPr lang="en-US" altLang="en-US" smtClean="0"/>
              <a:pPr>
                <a:defRPr/>
              </a:pPr>
              <a:t>6/7/2016</a:t>
            </a:fld>
            <a:endParaRPr lang="en-AU" altLang="en-US"/>
          </a:p>
        </p:txBody>
      </p:sp>
      <p:sp>
        <p:nvSpPr>
          <p:cNvPr id="6" name="Footer Placeholder 5"/>
          <p:cNvSpPr>
            <a:spLocks noGrp="1"/>
          </p:cNvSpPr>
          <p:nvPr>
            <p:ph type="ftr" sz="quarter" idx="11"/>
          </p:nvPr>
        </p:nvSpPr>
        <p:spPr/>
        <p:txBody>
          <a:bodyPr/>
          <a:lstStyle/>
          <a:p>
            <a:pPr>
              <a:defRPr/>
            </a:pPr>
            <a:endParaRPr lang="en-AU" altLang="en-US"/>
          </a:p>
        </p:txBody>
      </p:sp>
      <p:sp>
        <p:nvSpPr>
          <p:cNvPr id="7" name="Slide Number Placeholder 6"/>
          <p:cNvSpPr>
            <a:spLocks noGrp="1"/>
          </p:cNvSpPr>
          <p:nvPr>
            <p:ph type="sldNum" sz="quarter" idx="12"/>
          </p:nvPr>
        </p:nvSpPr>
        <p:spPr/>
        <p:txBody>
          <a:bodyPr/>
          <a:lstStyle/>
          <a:p>
            <a:pPr>
              <a:defRPr/>
            </a:pPr>
            <a:fld id="{636DA78B-1A80-48D7-928C-A2CCA9E77187}" type="slidenum">
              <a:rPr lang="en-AU" altLang="en-US" smtClean="0"/>
              <a:pPr>
                <a:defRPr/>
              </a:pPr>
              <a:t>‹#›</a:t>
            </a:fld>
            <a:endParaRPr lang="en-A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fld id="{47C94510-2173-441A-A45D-2F8BC9C65BEF}" type="datetimeFigureOut">
              <a:rPr lang="en-US" altLang="en-US" smtClean="0"/>
              <a:pPr fontAlgn="base">
                <a:spcBef>
                  <a:spcPct val="0"/>
                </a:spcBef>
                <a:spcAft>
                  <a:spcPct val="0"/>
                </a:spcAft>
                <a:defRPr/>
              </a:pPr>
              <a:t>6/7/2016</a:t>
            </a:fld>
            <a:endParaRPr lang="en-AU"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AU"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6FBDF5E-48B9-4EB5-9D9E-56EB840F9BB9}" type="slidenum">
              <a:rPr lang="en-AU" altLang="en-US" smtClean="0"/>
              <a:pPr fontAlgn="base">
                <a:spcBef>
                  <a:spcPct val="0"/>
                </a:spcBef>
                <a:spcAft>
                  <a:spcPct val="0"/>
                </a:spcAft>
                <a:defRPr/>
              </a:pPr>
              <a:t>‹#›</a:t>
            </a:fld>
            <a:endParaRPr lang="en-AU"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microsoft.com/office/2007/relationships/hdphoto" Target="../media/hdphoto6.wdp"/><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6.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3" y="404664"/>
            <a:ext cx="8083750" cy="3024336"/>
          </a:xfrm>
        </p:spPr>
        <p:txBody>
          <a:bodyPr wrap="square" tIns="45720" numCol="1" anchorCtr="0" compatLnSpc="1">
            <a:prstTxWarp prst="textNoShape">
              <a:avLst/>
            </a:prstTxWarp>
            <a:normAutofit/>
          </a:bodyPr>
          <a:lstStyle/>
          <a:p>
            <a:pPr algn="ctr" eaLnBrk="1" hangingPunct="1">
              <a:defRPr/>
            </a:pPr>
            <a:r>
              <a:rPr lang="en-AU" sz="2000" i="1" dirty="0">
                <a:solidFill>
                  <a:srgbClr val="604878">
                    <a:lumMod val="75000"/>
                  </a:srgbClr>
                </a:solidFill>
                <a:effectLst/>
              </a:rPr>
              <a:t> </a:t>
            </a:r>
            <a:r>
              <a:rPr lang="en-AU" sz="2800" i="1" dirty="0">
                <a:solidFill>
                  <a:schemeClr val="tx2">
                    <a:lumMod val="75000"/>
                  </a:schemeClr>
                </a:solidFill>
                <a:effectLst/>
                <a:cs typeface="Arial" panose="020B0604020202020204" pitchFamily="34" charset="0"/>
              </a:rPr>
              <a:t>‘No coughing for me, but I’m okay!’</a:t>
            </a:r>
            <a:r>
              <a:rPr lang="en-AU" sz="2800" dirty="0">
                <a:solidFill>
                  <a:schemeClr val="accent1"/>
                </a:solidFill>
                <a:effectLst/>
                <a:cs typeface="Arial" panose="020B0604020202020204" pitchFamily="34" charset="0"/>
              </a:rPr>
              <a:t/>
            </a:r>
            <a:br>
              <a:rPr lang="en-AU" sz="2800" dirty="0">
                <a:solidFill>
                  <a:schemeClr val="accent1"/>
                </a:solidFill>
                <a:effectLst/>
                <a:cs typeface="Arial" panose="020B0604020202020204" pitchFamily="34" charset="0"/>
              </a:rPr>
            </a:br>
            <a:r>
              <a:rPr lang="en-AU" sz="2800" dirty="0">
                <a:solidFill>
                  <a:schemeClr val="accent1"/>
                </a:solidFill>
                <a:effectLst/>
                <a:cs typeface="Arial" panose="020B0604020202020204" pitchFamily="34" charset="0"/>
              </a:rPr>
              <a:t/>
            </a:r>
            <a:br>
              <a:rPr lang="en-AU" sz="2800" dirty="0">
                <a:solidFill>
                  <a:schemeClr val="accent1"/>
                </a:solidFill>
                <a:effectLst/>
                <a:cs typeface="Arial" panose="020B0604020202020204" pitchFamily="34" charset="0"/>
              </a:rPr>
            </a:br>
            <a:r>
              <a:rPr lang="en-AU" sz="2800" dirty="0">
                <a:solidFill>
                  <a:schemeClr val="accent1"/>
                </a:solidFill>
                <a:effectLst/>
                <a:cs typeface="Arial" panose="020B0604020202020204" pitchFamily="34" charset="0"/>
              </a:rPr>
              <a:t> </a:t>
            </a:r>
            <a:r>
              <a:rPr lang="en-AU" sz="2800" dirty="0">
                <a:solidFill>
                  <a:schemeClr val="tx2">
                    <a:lumMod val="75000"/>
                  </a:schemeClr>
                </a:solidFill>
                <a:effectLst/>
                <a:cs typeface="Arial" panose="020B0604020202020204" pitchFamily="34" charset="0"/>
              </a:rPr>
              <a:t>Mapping a human service workers’ body stories as she engages with traumatised women in a domestic violence service.</a:t>
            </a:r>
            <a:endParaRPr lang="en-AU" altLang="en-US" sz="2800" dirty="0" smtClean="0">
              <a:solidFill>
                <a:schemeClr val="tx2">
                  <a:lumMod val="75000"/>
                </a:schemeClr>
              </a:solidFill>
              <a:effectLst/>
            </a:endParaRPr>
          </a:p>
        </p:txBody>
      </p:sp>
      <p:sp>
        <p:nvSpPr>
          <p:cNvPr id="7171" name="Subtitle 2"/>
          <p:cNvSpPr>
            <a:spLocks noGrp="1"/>
          </p:cNvSpPr>
          <p:nvPr>
            <p:ph type="subTitle" idx="1"/>
          </p:nvPr>
        </p:nvSpPr>
        <p:spPr>
          <a:xfrm>
            <a:off x="1043608" y="4437112"/>
            <a:ext cx="7588895" cy="1602316"/>
          </a:xfrm>
        </p:spPr>
        <p:txBody>
          <a:bodyPr/>
          <a:lstStyle/>
          <a:p>
            <a:pPr marL="36513" algn="l" eaLnBrk="1" hangingPunct="1">
              <a:lnSpc>
                <a:spcPct val="80000"/>
              </a:lnSpc>
              <a:spcBef>
                <a:spcPct val="0"/>
              </a:spcBef>
            </a:pPr>
            <a:endParaRPr lang="en-AU" altLang="en-US" sz="1300" dirty="0" smtClean="0">
              <a:solidFill>
                <a:srgbClr val="79766F"/>
              </a:solidFill>
            </a:endParaRPr>
          </a:p>
          <a:p>
            <a:pPr marL="36513" algn="l" eaLnBrk="1" hangingPunct="1">
              <a:lnSpc>
                <a:spcPct val="80000"/>
              </a:lnSpc>
              <a:spcBef>
                <a:spcPct val="0"/>
              </a:spcBef>
            </a:pPr>
            <a:endParaRPr lang="en-AU" altLang="en-US" sz="1300" dirty="0" smtClean="0">
              <a:solidFill>
                <a:srgbClr val="79766F"/>
              </a:solidFill>
            </a:endParaRPr>
          </a:p>
          <a:p>
            <a:pPr marL="36513" algn="l" eaLnBrk="1" hangingPunct="1">
              <a:lnSpc>
                <a:spcPct val="80000"/>
              </a:lnSpc>
              <a:spcBef>
                <a:spcPct val="0"/>
              </a:spcBef>
            </a:pPr>
            <a:r>
              <a:rPr lang="en-AU" altLang="en-US" sz="1600" dirty="0" smtClean="0">
                <a:solidFill>
                  <a:srgbClr val="79766F"/>
                </a:solidFill>
              </a:rPr>
              <a:t>Jo Mensinga</a:t>
            </a:r>
          </a:p>
          <a:p>
            <a:pPr marL="36513" algn="l" eaLnBrk="1" hangingPunct="1">
              <a:lnSpc>
                <a:spcPct val="80000"/>
              </a:lnSpc>
              <a:spcBef>
                <a:spcPct val="0"/>
              </a:spcBef>
            </a:pPr>
            <a:r>
              <a:rPr lang="en-US" altLang="en-US" sz="1600" dirty="0" smtClean="0">
                <a:solidFill>
                  <a:srgbClr val="79766F"/>
                </a:solidFill>
                <a:latin typeface="Calibri" pitchFamily="34" charset="0"/>
              </a:rPr>
              <a:t>School of Arts and Social Science</a:t>
            </a:r>
            <a:br>
              <a:rPr lang="en-US" altLang="en-US" sz="1600" dirty="0" smtClean="0">
                <a:solidFill>
                  <a:srgbClr val="79766F"/>
                </a:solidFill>
                <a:latin typeface="Calibri" pitchFamily="34" charset="0"/>
              </a:rPr>
            </a:br>
            <a:r>
              <a:rPr lang="en-US" altLang="en-US" sz="1600" dirty="0" smtClean="0">
                <a:solidFill>
                  <a:srgbClr val="79766F"/>
                </a:solidFill>
                <a:latin typeface="Calibri" pitchFamily="34" charset="0"/>
              </a:rPr>
              <a:t>James Cook University, P O Box 6811</a:t>
            </a:r>
            <a:br>
              <a:rPr lang="en-US" altLang="en-US" sz="1600" dirty="0" smtClean="0">
                <a:solidFill>
                  <a:srgbClr val="79766F"/>
                </a:solidFill>
                <a:latin typeface="Calibri" pitchFamily="34" charset="0"/>
              </a:rPr>
            </a:br>
            <a:r>
              <a:rPr lang="en-US" altLang="en-US" sz="1600" dirty="0" smtClean="0">
                <a:solidFill>
                  <a:srgbClr val="79766F"/>
                </a:solidFill>
                <a:latin typeface="Calibri" pitchFamily="34" charset="0"/>
              </a:rPr>
              <a:t>Cairns </a:t>
            </a:r>
            <a:r>
              <a:rPr lang="en-US" altLang="en-US" sz="1600" dirty="0" err="1" smtClean="0">
                <a:solidFill>
                  <a:srgbClr val="79766F"/>
                </a:solidFill>
                <a:latin typeface="Calibri" pitchFamily="34" charset="0"/>
              </a:rPr>
              <a:t>Qld</a:t>
            </a:r>
            <a:r>
              <a:rPr lang="en-US" altLang="en-US" sz="1600" dirty="0" smtClean="0">
                <a:solidFill>
                  <a:srgbClr val="79766F"/>
                </a:solidFill>
                <a:latin typeface="Calibri" pitchFamily="34" charset="0"/>
              </a:rPr>
              <a:t> 4870</a:t>
            </a:r>
            <a:endParaRPr lang="en-AU" altLang="en-US" sz="1600" dirty="0" smtClean="0">
              <a:solidFill>
                <a:srgbClr val="79766F"/>
              </a:solidFill>
              <a:latin typeface="Calibri" pitchFamily="34" charset="0"/>
            </a:endParaRPr>
          </a:p>
          <a:p>
            <a:pPr marL="36513" algn="l" eaLnBrk="1" hangingPunct="1">
              <a:lnSpc>
                <a:spcPct val="80000"/>
              </a:lnSpc>
              <a:spcBef>
                <a:spcPct val="0"/>
              </a:spcBef>
            </a:pPr>
            <a:endParaRPr lang="en-AU" altLang="en-US" sz="1300" dirty="0" smtClean="0">
              <a:solidFill>
                <a:srgbClr val="79766F"/>
              </a:solidFill>
            </a:endParaRPr>
          </a:p>
          <a:p>
            <a:pPr marL="36513" algn="l" eaLnBrk="1" hangingPunct="1">
              <a:lnSpc>
                <a:spcPct val="80000"/>
              </a:lnSpc>
              <a:spcBef>
                <a:spcPct val="0"/>
              </a:spcBef>
            </a:pPr>
            <a:endParaRPr lang="en-AU" altLang="en-US" sz="1300" dirty="0" smtClean="0">
              <a:solidFill>
                <a:srgbClr val="79766F"/>
              </a:solidFill>
            </a:endParaRPr>
          </a:p>
          <a:p>
            <a:pPr marL="36513" algn="l" eaLnBrk="1" hangingPunct="1">
              <a:lnSpc>
                <a:spcPct val="80000"/>
              </a:lnSpc>
              <a:spcBef>
                <a:spcPct val="0"/>
              </a:spcBef>
            </a:pPr>
            <a:endParaRPr lang="en-AU" altLang="en-US" sz="1300" dirty="0" smtClean="0">
              <a:solidFill>
                <a:srgbClr val="79766F"/>
              </a:solidFill>
            </a:endParaRPr>
          </a:p>
          <a:p>
            <a:pPr marL="36513" algn="l" eaLnBrk="1" hangingPunct="1">
              <a:lnSpc>
                <a:spcPct val="80000"/>
              </a:lnSpc>
              <a:spcBef>
                <a:spcPct val="0"/>
              </a:spcBef>
            </a:pPr>
            <a:endParaRPr lang="en-AU" altLang="en-US" sz="1300" dirty="0" smtClean="0">
              <a:solidFill>
                <a:srgbClr val="79766F"/>
              </a:solidFill>
            </a:endParaRPr>
          </a:p>
        </p:txBody>
      </p:sp>
      <p:pic>
        <p:nvPicPr>
          <p:cNvPr id="6" name="Picture 3"/>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FilmGrain/>
                    </a14:imgEffect>
                    <a14:imgEffect>
                      <a14:saturation sat="3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508104" y="3733315"/>
            <a:ext cx="2520280" cy="2520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79009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568952" cy="5712296"/>
          </a:xfrm>
        </p:spPr>
        <p:txBody>
          <a:bodyPr>
            <a:noAutofit/>
          </a:bodyPr>
          <a:lstStyle/>
          <a:p>
            <a:pPr marL="274320" lvl="1" indent="0">
              <a:buNone/>
            </a:pPr>
            <a:r>
              <a:rPr lang="en-US" sz="2800" b="1" dirty="0" smtClean="0"/>
              <a:t>I </a:t>
            </a:r>
            <a:r>
              <a:rPr lang="en-US" sz="2800" dirty="0" smtClean="0"/>
              <a:t>argue that we need to understand </a:t>
            </a:r>
            <a:r>
              <a:rPr lang="en-US" sz="2800" b="1" dirty="0" smtClean="0">
                <a:solidFill>
                  <a:schemeClr val="accent2">
                    <a:lumMod val="75000"/>
                  </a:schemeClr>
                </a:solidFill>
              </a:rPr>
              <a:t>practitioner’s </a:t>
            </a:r>
            <a:r>
              <a:rPr lang="en-US" sz="2800" b="1" dirty="0">
                <a:solidFill>
                  <a:schemeClr val="accent2">
                    <a:lumMod val="75000"/>
                  </a:schemeClr>
                </a:solidFill>
              </a:rPr>
              <a:t>somatic map </a:t>
            </a:r>
            <a:r>
              <a:rPr lang="en-US" sz="2800" dirty="0" smtClean="0"/>
              <a:t>to distinguish between</a:t>
            </a:r>
            <a:r>
              <a:rPr lang="en-US" sz="2800" b="1" dirty="0" smtClean="0">
                <a:solidFill>
                  <a:schemeClr val="accent2">
                    <a:lumMod val="75000"/>
                  </a:schemeClr>
                </a:solidFill>
              </a:rPr>
              <a:t> habit </a:t>
            </a:r>
            <a:r>
              <a:rPr lang="en-US" sz="2800" dirty="0" smtClean="0"/>
              <a:t>and what is </a:t>
            </a:r>
            <a:r>
              <a:rPr lang="en-US" sz="2800" b="1" dirty="0" smtClean="0">
                <a:solidFill>
                  <a:schemeClr val="accent2">
                    <a:lumMod val="75000"/>
                  </a:schemeClr>
                </a:solidFill>
              </a:rPr>
              <a:t>experienced </a:t>
            </a:r>
            <a:r>
              <a:rPr lang="en-US" sz="2800" dirty="0" smtClean="0"/>
              <a:t>in the room </a:t>
            </a:r>
            <a:r>
              <a:rPr lang="en-AU" sz="2800" b="1" dirty="0">
                <a:solidFill>
                  <a:schemeClr val="tx2">
                    <a:lumMod val="75000"/>
                  </a:schemeClr>
                </a:solidFill>
                <a:sym typeface="Wingdings" panose="05000000000000000000" pitchFamily="2" charset="2"/>
              </a:rPr>
              <a:t></a:t>
            </a:r>
            <a:r>
              <a:rPr lang="en-US" sz="2800" dirty="0" smtClean="0"/>
              <a:t> particularly in relation to social workers </a:t>
            </a:r>
            <a:r>
              <a:rPr lang="en-US" sz="1800" dirty="0" smtClean="0"/>
              <a:t>(Mensinga, 2011)</a:t>
            </a:r>
          </a:p>
          <a:p>
            <a:pPr lvl="1"/>
            <a:endParaRPr lang="en-US" sz="1600" dirty="0"/>
          </a:p>
          <a:p>
            <a:pPr marL="274320" lvl="1" indent="0" algn="ctr">
              <a:buNone/>
            </a:pPr>
            <a:r>
              <a:rPr lang="en-US" sz="2800" b="1" dirty="0" smtClean="0">
                <a:solidFill>
                  <a:schemeClr val="tx2">
                    <a:lumMod val="75000"/>
                  </a:schemeClr>
                </a:solidFill>
              </a:rPr>
              <a:t>We Need to….</a:t>
            </a:r>
          </a:p>
          <a:p>
            <a:pPr lvl="1"/>
            <a:endParaRPr lang="en-US" sz="1600" dirty="0" smtClean="0"/>
          </a:p>
          <a:p>
            <a:pPr marL="274320" lvl="1" indent="0">
              <a:buNone/>
            </a:pPr>
            <a:r>
              <a:rPr lang="en-AU" sz="2800" b="1" dirty="0" smtClean="0"/>
              <a:t>Listen </a:t>
            </a:r>
            <a:r>
              <a:rPr lang="en-AU" sz="2800" b="1" dirty="0"/>
              <a:t>to existing stories</a:t>
            </a:r>
            <a:r>
              <a:rPr lang="en-AU" sz="2800" dirty="0"/>
              <a:t> </a:t>
            </a:r>
            <a:r>
              <a:rPr lang="en-AU" sz="2800" dirty="0" smtClean="0">
                <a:sym typeface="Wingdings" panose="05000000000000000000" pitchFamily="2" charset="2"/>
              </a:rPr>
              <a:t> </a:t>
            </a:r>
            <a:r>
              <a:rPr lang="en-AU" sz="2800" dirty="0" smtClean="0"/>
              <a:t>what </a:t>
            </a:r>
            <a:r>
              <a:rPr lang="en-AU" sz="2800" b="1" dirty="0">
                <a:solidFill>
                  <a:schemeClr val="accent2">
                    <a:lumMod val="75000"/>
                  </a:schemeClr>
                </a:solidFill>
              </a:rPr>
              <a:t>strategies</a:t>
            </a:r>
            <a:r>
              <a:rPr lang="en-AU" sz="2800" dirty="0">
                <a:solidFill>
                  <a:schemeClr val="accent2">
                    <a:lumMod val="75000"/>
                  </a:schemeClr>
                </a:solidFill>
              </a:rPr>
              <a:t> </a:t>
            </a:r>
            <a:r>
              <a:rPr lang="en-AU" sz="2800" dirty="0"/>
              <a:t>and </a:t>
            </a:r>
            <a:r>
              <a:rPr lang="en-AU" sz="2800" b="1" dirty="0">
                <a:solidFill>
                  <a:schemeClr val="accent2">
                    <a:lumMod val="75000"/>
                  </a:schemeClr>
                </a:solidFill>
              </a:rPr>
              <a:t>power structures </a:t>
            </a:r>
            <a:r>
              <a:rPr lang="en-AU" sz="2800" dirty="0" smtClean="0"/>
              <a:t>support </a:t>
            </a:r>
            <a:r>
              <a:rPr lang="en-AU" sz="2800" dirty="0"/>
              <a:t>or discourage </a:t>
            </a:r>
            <a:r>
              <a:rPr lang="en-AU" sz="2800" dirty="0" smtClean="0"/>
              <a:t>exploring the body in </a:t>
            </a:r>
            <a:r>
              <a:rPr lang="en-AU" sz="2800" dirty="0"/>
              <a:t>the professional </a:t>
            </a:r>
            <a:r>
              <a:rPr lang="en-AU" sz="2800" dirty="0" smtClean="0"/>
              <a:t>conversation, to bring about change</a:t>
            </a:r>
            <a:r>
              <a:rPr lang="en-AU" sz="2800" dirty="0"/>
              <a:t> </a:t>
            </a:r>
            <a:r>
              <a:rPr lang="en-AU" sz="2800" dirty="0" smtClean="0"/>
              <a:t> </a:t>
            </a:r>
            <a:r>
              <a:rPr lang="en-AU" sz="1800" dirty="0" smtClean="0"/>
              <a:t>(Frank, 2010; Plummer, 1995)</a:t>
            </a:r>
          </a:p>
          <a:p>
            <a:endParaRPr lang="en-AU" sz="2800" dirty="0" smtClean="0"/>
          </a:p>
        </p:txBody>
      </p:sp>
    </p:spTree>
    <p:extLst>
      <p:ext uri="{BB962C8B-B14F-4D97-AF65-F5344CB8AC3E}">
        <p14:creationId xmlns:p14="http://schemas.microsoft.com/office/powerpoint/2010/main" val="3106401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9592" y="3789040"/>
            <a:ext cx="7772400" cy="2200275"/>
          </a:xfrm>
        </p:spPr>
        <p:txBody>
          <a:bodyPr/>
          <a:lstStyle/>
          <a:p>
            <a:r>
              <a:rPr lang="en-US" b="1" dirty="0" smtClean="0">
                <a:solidFill>
                  <a:schemeClr val="tx2">
                    <a:lumMod val="75000"/>
                  </a:schemeClr>
                </a:solidFill>
              </a:rPr>
              <a:t>C</a:t>
            </a:r>
            <a:r>
              <a:rPr lang="en-US" b="1" dirty="0">
                <a:solidFill>
                  <a:schemeClr val="tx2">
                    <a:lumMod val="75000"/>
                  </a:schemeClr>
                </a:solidFill>
              </a:rPr>
              <a:t>oral</a:t>
            </a:r>
            <a:r>
              <a:rPr lang="en-US" b="1" dirty="0"/>
              <a:t> </a:t>
            </a:r>
            <a:r>
              <a:rPr lang="en-US" dirty="0">
                <a:solidFill>
                  <a:schemeClr val="tx2">
                    <a:lumMod val="75000"/>
                  </a:schemeClr>
                </a:solidFill>
              </a:rPr>
              <a:t>- Part of a larger research project undertaken in 2010-11 </a:t>
            </a:r>
            <a:r>
              <a:rPr lang="en-AU" b="1" dirty="0"/>
              <a:t/>
            </a:r>
            <a:br>
              <a:rPr lang="en-AU" b="1" dirty="0"/>
            </a:br>
            <a:endParaRPr lang="en-AU" b="1" dirty="0"/>
          </a:p>
        </p:txBody>
      </p:sp>
      <p:pic>
        <p:nvPicPr>
          <p:cNvPr id="3074" name="Picture 2" descr="http://www.surfinaustralia.com.au/images/qld-map.png"/>
          <p:cNvPicPr>
            <a:picLocks noChangeAspect="1" noChangeArrowheads="1"/>
          </p:cNvPicPr>
          <p:nvPr/>
        </p:nvPicPr>
        <p:blipFill>
          <a:blip r:embed="rId3">
            <a:extLst>
              <a:ext uri="{BEBA8EAE-BF5A-486C-A8C5-ECC9F3942E4B}">
                <a14:imgProps xmlns:a14="http://schemas.microsoft.com/office/drawing/2010/main">
                  <a14:imgLayer r:embed="rId4">
                    <a14:imgEffect>
                      <a14:artisticFilmGrain/>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91880" y="1124744"/>
            <a:ext cx="2381250" cy="22860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474012" y="3182717"/>
            <a:ext cx="1880643" cy="215444"/>
          </a:xfrm>
          <a:prstGeom prst="rect">
            <a:avLst/>
          </a:prstGeom>
        </p:spPr>
        <p:txBody>
          <a:bodyPr wrap="none">
            <a:spAutoFit/>
          </a:bodyPr>
          <a:lstStyle/>
          <a:p>
            <a:r>
              <a:rPr lang="en-AU" sz="800" dirty="0"/>
              <a:t>http://www.surfinaustralia.com.au</a:t>
            </a:r>
          </a:p>
        </p:txBody>
      </p:sp>
      <p:cxnSp>
        <p:nvCxnSpPr>
          <p:cNvPr id="8" name="Straight Arrow Connector 7"/>
          <p:cNvCxnSpPr>
            <a:stCxn id="9" idx="1"/>
          </p:cNvCxnSpPr>
          <p:nvPr/>
        </p:nvCxnSpPr>
        <p:spPr>
          <a:xfrm flipH="1">
            <a:off x="5292079" y="1541210"/>
            <a:ext cx="977521" cy="20747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6269600" y="1356544"/>
            <a:ext cx="2056973" cy="369332"/>
          </a:xfrm>
          <a:prstGeom prst="rect">
            <a:avLst/>
          </a:prstGeom>
          <a:noFill/>
        </p:spPr>
        <p:txBody>
          <a:bodyPr wrap="none" rtlCol="0">
            <a:spAutoFit/>
          </a:bodyPr>
          <a:lstStyle/>
          <a:p>
            <a:r>
              <a:rPr lang="en-US" dirty="0" smtClean="0"/>
              <a:t>North Queensland</a:t>
            </a:r>
            <a:endParaRPr lang="en-AU" dirty="0"/>
          </a:p>
        </p:txBody>
      </p:sp>
    </p:spTree>
    <p:extLst>
      <p:ext uri="{BB962C8B-B14F-4D97-AF65-F5344CB8AC3E}">
        <p14:creationId xmlns:p14="http://schemas.microsoft.com/office/powerpoint/2010/main" val="1578363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tx2">
                    <a:lumMod val="75000"/>
                  </a:schemeClr>
                </a:solidFill>
              </a:rPr>
              <a:t>Part of my P</a:t>
            </a:r>
            <a:r>
              <a:rPr lang="en-US" sz="2800" dirty="0" smtClean="0">
                <a:solidFill>
                  <a:schemeClr val="tx2">
                    <a:lumMod val="75000"/>
                  </a:schemeClr>
                </a:solidFill>
              </a:rPr>
              <a:t>h</a:t>
            </a:r>
            <a:r>
              <a:rPr lang="en-US" dirty="0" smtClean="0">
                <a:solidFill>
                  <a:schemeClr val="tx2">
                    <a:lumMod val="75000"/>
                  </a:schemeClr>
                </a:solidFill>
              </a:rPr>
              <a:t>D study - participants</a:t>
            </a:r>
            <a:endParaRPr lang="en-AU" b="1" dirty="0">
              <a:solidFill>
                <a:schemeClr val="tx2">
                  <a:lumMod val="75000"/>
                </a:schemeClr>
              </a:solidFill>
            </a:endParaRPr>
          </a:p>
        </p:txBody>
      </p:sp>
      <p:sp>
        <p:nvSpPr>
          <p:cNvPr id="5" name="Content Placeholder 4"/>
          <p:cNvSpPr>
            <a:spLocks noGrp="1"/>
          </p:cNvSpPr>
          <p:nvPr>
            <p:ph idx="1"/>
          </p:nvPr>
        </p:nvSpPr>
        <p:spPr/>
        <p:txBody>
          <a:bodyPr>
            <a:normAutofit/>
          </a:bodyPr>
          <a:lstStyle/>
          <a:p>
            <a:r>
              <a:rPr lang="en-US" sz="2800" dirty="0" smtClean="0"/>
              <a:t>1of 9 </a:t>
            </a:r>
            <a:r>
              <a:rPr lang="en-US" sz="2800" dirty="0"/>
              <a:t>human service </a:t>
            </a:r>
            <a:r>
              <a:rPr lang="en-US" sz="2800" dirty="0" smtClean="0"/>
              <a:t>workers interviewed </a:t>
            </a:r>
            <a:r>
              <a:rPr lang="en-US" sz="2600" dirty="0" smtClean="0">
                <a:solidFill>
                  <a:schemeClr val="accent1"/>
                </a:solidFill>
              </a:rPr>
              <a:t>(</a:t>
            </a:r>
            <a:r>
              <a:rPr lang="en-US" sz="2600" i="1" dirty="0" smtClean="0">
                <a:solidFill>
                  <a:schemeClr val="accent1"/>
                </a:solidFill>
              </a:rPr>
              <a:t>6 = social </a:t>
            </a:r>
            <a:r>
              <a:rPr lang="en-US" sz="2600" i="1" dirty="0">
                <a:solidFill>
                  <a:schemeClr val="accent1"/>
                </a:solidFill>
              </a:rPr>
              <a:t>workers</a:t>
            </a:r>
            <a:r>
              <a:rPr lang="en-US" sz="2600" dirty="0">
                <a:solidFill>
                  <a:schemeClr val="accent1"/>
                </a:solidFill>
              </a:rPr>
              <a:t>) </a:t>
            </a:r>
            <a:endParaRPr lang="en-US" sz="2600" dirty="0" smtClean="0">
              <a:solidFill>
                <a:schemeClr val="accent1"/>
              </a:solidFill>
            </a:endParaRPr>
          </a:p>
          <a:p>
            <a:endParaRPr lang="en-US" sz="1200" dirty="0" smtClean="0">
              <a:solidFill>
                <a:schemeClr val="accent1"/>
              </a:solidFill>
            </a:endParaRPr>
          </a:p>
          <a:p>
            <a:r>
              <a:rPr lang="en-US" sz="2800" dirty="0"/>
              <a:t>P</a:t>
            </a:r>
            <a:r>
              <a:rPr lang="en-US" sz="2800" dirty="0" smtClean="0"/>
              <a:t>art </a:t>
            </a:r>
            <a:r>
              <a:rPr lang="en-US" sz="2800" dirty="0"/>
              <a:t>of a </a:t>
            </a:r>
            <a:r>
              <a:rPr lang="en-US" sz="2800" b="1" u="sng" dirty="0"/>
              <a:t>focus group </a:t>
            </a:r>
            <a:r>
              <a:rPr lang="en-US" sz="2800" dirty="0"/>
              <a:t>of </a:t>
            </a:r>
            <a:r>
              <a:rPr lang="en-US" sz="2800" dirty="0" smtClean="0"/>
              <a:t>5 </a:t>
            </a:r>
            <a:r>
              <a:rPr lang="en-US" sz="2800" dirty="0"/>
              <a:t>women that was interviewed on </a:t>
            </a:r>
            <a:r>
              <a:rPr lang="en-US" sz="2800" dirty="0" smtClean="0"/>
              <a:t>3 </a:t>
            </a:r>
            <a:r>
              <a:rPr lang="en-US" sz="2800" dirty="0"/>
              <a:t>occasions </a:t>
            </a:r>
            <a:r>
              <a:rPr lang="en-US" dirty="0" smtClean="0">
                <a:solidFill>
                  <a:schemeClr val="accent1"/>
                </a:solidFill>
              </a:rPr>
              <a:t>(</a:t>
            </a:r>
            <a:r>
              <a:rPr lang="en-US" i="1" dirty="0" smtClean="0">
                <a:solidFill>
                  <a:schemeClr val="accent1"/>
                </a:solidFill>
              </a:rPr>
              <a:t>in </a:t>
            </a:r>
            <a:r>
              <a:rPr lang="en-US" i="1" dirty="0">
                <a:solidFill>
                  <a:schemeClr val="accent1"/>
                </a:solidFill>
              </a:rPr>
              <a:t>North Queensland, Australia</a:t>
            </a:r>
            <a:r>
              <a:rPr lang="en-US" dirty="0">
                <a:solidFill>
                  <a:schemeClr val="accent1"/>
                </a:solidFill>
              </a:rPr>
              <a:t>) </a:t>
            </a:r>
            <a:endParaRPr lang="en-US" dirty="0" smtClean="0">
              <a:solidFill>
                <a:schemeClr val="accent1"/>
              </a:solidFill>
            </a:endParaRPr>
          </a:p>
          <a:p>
            <a:endParaRPr lang="en-US" sz="1200" dirty="0" smtClean="0"/>
          </a:p>
          <a:p>
            <a:r>
              <a:rPr lang="en-US" sz="2800" dirty="0" smtClean="0"/>
              <a:t>1 </a:t>
            </a:r>
            <a:r>
              <a:rPr lang="en-US" sz="2800" dirty="0"/>
              <a:t>of </a:t>
            </a:r>
            <a:r>
              <a:rPr lang="en-US" sz="2800" dirty="0" smtClean="0"/>
              <a:t>6 </a:t>
            </a:r>
            <a:r>
              <a:rPr lang="en-US" sz="2800" dirty="0"/>
              <a:t>women </a:t>
            </a:r>
            <a:r>
              <a:rPr lang="en-US" dirty="0" smtClean="0">
                <a:solidFill>
                  <a:schemeClr val="accent1"/>
                </a:solidFill>
              </a:rPr>
              <a:t>(</a:t>
            </a:r>
            <a:r>
              <a:rPr lang="en-US" i="1" dirty="0" smtClean="0">
                <a:solidFill>
                  <a:schemeClr val="accent1"/>
                </a:solidFill>
              </a:rPr>
              <a:t>from North </a:t>
            </a:r>
            <a:r>
              <a:rPr lang="en-US" i="1" dirty="0">
                <a:solidFill>
                  <a:schemeClr val="accent1"/>
                </a:solidFill>
              </a:rPr>
              <a:t>Queensland </a:t>
            </a:r>
            <a:r>
              <a:rPr lang="en-US" i="1" dirty="0" smtClean="0">
                <a:solidFill>
                  <a:schemeClr val="accent1"/>
                </a:solidFill>
              </a:rPr>
              <a:t>X 3, </a:t>
            </a:r>
            <a:r>
              <a:rPr lang="en-US" i="1" dirty="0">
                <a:solidFill>
                  <a:schemeClr val="accent1"/>
                </a:solidFill>
              </a:rPr>
              <a:t>Central Queensland </a:t>
            </a:r>
            <a:r>
              <a:rPr lang="en-US" i="1" dirty="0" smtClean="0">
                <a:solidFill>
                  <a:schemeClr val="accent1"/>
                </a:solidFill>
              </a:rPr>
              <a:t>X 1, </a:t>
            </a:r>
            <a:r>
              <a:rPr lang="en-US" i="1" dirty="0">
                <a:solidFill>
                  <a:schemeClr val="accent1"/>
                </a:solidFill>
              </a:rPr>
              <a:t>New South Wales </a:t>
            </a:r>
            <a:r>
              <a:rPr lang="en-US" i="1" dirty="0" smtClean="0">
                <a:solidFill>
                  <a:schemeClr val="accent1"/>
                </a:solidFill>
              </a:rPr>
              <a:t>X 1 </a:t>
            </a:r>
            <a:r>
              <a:rPr lang="en-US" i="1" dirty="0">
                <a:solidFill>
                  <a:schemeClr val="accent1"/>
                </a:solidFill>
              </a:rPr>
              <a:t>and in the United States </a:t>
            </a:r>
            <a:r>
              <a:rPr lang="en-US" i="1" dirty="0" smtClean="0">
                <a:solidFill>
                  <a:schemeClr val="accent1"/>
                </a:solidFill>
              </a:rPr>
              <a:t>X 1</a:t>
            </a:r>
            <a:r>
              <a:rPr lang="en-US" dirty="0" smtClean="0">
                <a:solidFill>
                  <a:schemeClr val="accent1"/>
                </a:solidFill>
              </a:rPr>
              <a:t>)</a:t>
            </a:r>
            <a:r>
              <a:rPr lang="en-US" sz="2800" dirty="0" smtClean="0">
                <a:solidFill>
                  <a:schemeClr val="accent1"/>
                </a:solidFill>
              </a:rPr>
              <a:t> </a:t>
            </a:r>
            <a:r>
              <a:rPr lang="en-US" sz="2800" dirty="0"/>
              <a:t>who </a:t>
            </a:r>
            <a:r>
              <a:rPr lang="en-US" sz="2800" dirty="0" smtClean="0"/>
              <a:t>were </a:t>
            </a:r>
            <a:r>
              <a:rPr lang="en-US" sz="2800" b="1" u="sng" dirty="0" smtClean="0"/>
              <a:t>interviewed </a:t>
            </a:r>
            <a:r>
              <a:rPr lang="en-US" sz="2800" b="1" u="sng" dirty="0"/>
              <a:t>individually </a:t>
            </a:r>
            <a:r>
              <a:rPr lang="en-US" sz="2800" dirty="0"/>
              <a:t>either </a:t>
            </a:r>
            <a:r>
              <a:rPr lang="en-US" sz="2800" dirty="0" smtClean="0"/>
              <a:t>once </a:t>
            </a:r>
            <a:r>
              <a:rPr lang="en-US" dirty="0" smtClean="0">
                <a:solidFill>
                  <a:schemeClr val="accent1"/>
                </a:solidFill>
              </a:rPr>
              <a:t>(</a:t>
            </a:r>
            <a:r>
              <a:rPr lang="en-US" i="1" dirty="0" smtClean="0">
                <a:solidFill>
                  <a:schemeClr val="tx2">
                    <a:lumMod val="75000"/>
                  </a:schemeClr>
                </a:solidFill>
              </a:rPr>
              <a:t>Coral</a:t>
            </a:r>
            <a:r>
              <a:rPr lang="en-US" i="1" dirty="0" smtClean="0">
                <a:solidFill>
                  <a:schemeClr val="accent1"/>
                </a:solidFill>
              </a:rPr>
              <a:t> and 2 others</a:t>
            </a:r>
            <a:r>
              <a:rPr lang="en-US" dirty="0" smtClean="0">
                <a:solidFill>
                  <a:schemeClr val="accent1"/>
                </a:solidFill>
              </a:rPr>
              <a:t>) </a:t>
            </a:r>
            <a:r>
              <a:rPr lang="en-US" sz="2800" dirty="0"/>
              <a:t>or </a:t>
            </a:r>
            <a:r>
              <a:rPr lang="en-US" sz="2800" dirty="0" smtClean="0"/>
              <a:t>3 times </a:t>
            </a:r>
            <a:r>
              <a:rPr lang="en-US" dirty="0" smtClean="0">
                <a:solidFill>
                  <a:schemeClr val="accent1"/>
                </a:solidFill>
              </a:rPr>
              <a:t>(X3) </a:t>
            </a:r>
          </a:p>
        </p:txBody>
      </p:sp>
    </p:spTree>
    <p:extLst>
      <p:ext uri="{BB962C8B-B14F-4D97-AF65-F5344CB8AC3E}">
        <p14:creationId xmlns:p14="http://schemas.microsoft.com/office/powerpoint/2010/main" val="4171696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tx2">
                    <a:lumMod val="75000"/>
                  </a:schemeClr>
                </a:solidFill>
              </a:rPr>
              <a:t>Methodology</a:t>
            </a:r>
            <a:endParaRPr lang="en-AU" b="1" dirty="0">
              <a:solidFill>
                <a:schemeClr val="tx2">
                  <a:lumMod val="75000"/>
                </a:schemeClr>
              </a:solidFill>
            </a:endParaRPr>
          </a:p>
        </p:txBody>
      </p:sp>
      <p:sp>
        <p:nvSpPr>
          <p:cNvPr id="5" name="Content Placeholder 4"/>
          <p:cNvSpPr>
            <a:spLocks noGrp="1"/>
          </p:cNvSpPr>
          <p:nvPr>
            <p:ph idx="1"/>
          </p:nvPr>
        </p:nvSpPr>
        <p:spPr/>
        <p:txBody>
          <a:bodyPr>
            <a:normAutofit/>
          </a:bodyPr>
          <a:lstStyle/>
          <a:p>
            <a:pPr marL="0" indent="0">
              <a:buNone/>
            </a:pPr>
            <a:r>
              <a:rPr lang="en-AU" altLang="en-US" sz="2800" u="sng" dirty="0" smtClean="0">
                <a:solidFill>
                  <a:schemeClr val="accent1">
                    <a:lumMod val="75000"/>
                  </a:schemeClr>
                </a:solidFill>
              </a:rPr>
              <a:t>Feminist, post-structural, </a:t>
            </a:r>
            <a:r>
              <a:rPr lang="en-AU" altLang="en-US" sz="2800" b="1" u="sng" dirty="0" smtClean="0">
                <a:solidFill>
                  <a:schemeClr val="accent1">
                    <a:lumMod val="75000"/>
                  </a:schemeClr>
                </a:solidFill>
              </a:rPr>
              <a:t>NARRATIVE approach </a:t>
            </a:r>
            <a:r>
              <a:rPr lang="en-AU" altLang="en-US" sz="2800" u="sng" dirty="0" smtClean="0">
                <a:solidFill>
                  <a:schemeClr val="accent1">
                    <a:lumMod val="75000"/>
                  </a:schemeClr>
                </a:solidFill>
              </a:rPr>
              <a:t>… </a:t>
            </a:r>
            <a:r>
              <a:rPr lang="en-AU" altLang="en-US" sz="2800" dirty="0"/>
              <a:t>useful </a:t>
            </a:r>
            <a:r>
              <a:rPr lang="en-AU" altLang="en-US" sz="2800" dirty="0" smtClean="0"/>
              <a:t>for exploring the </a:t>
            </a:r>
            <a:r>
              <a:rPr lang="en-AU" altLang="en-US" sz="2800" dirty="0"/>
              <a:t>complexity and diversity of life </a:t>
            </a:r>
            <a:r>
              <a:rPr lang="en-AU" altLang="en-US" sz="2800" dirty="0" smtClean="0"/>
              <a:t>systems, particularly </a:t>
            </a:r>
            <a:r>
              <a:rPr lang="en-AU" altLang="en-US" sz="2800" dirty="0"/>
              <a:t>in facilitating an understanding of the intersection between culture, person and </a:t>
            </a:r>
            <a:r>
              <a:rPr lang="en-AU" altLang="en-US" sz="2800" dirty="0" smtClean="0"/>
              <a:t>change</a:t>
            </a:r>
          </a:p>
          <a:p>
            <a:pPr marL="0" indent="0">
              <a:buNone/>
            </a:pPr>
            <a:endParaRPr lang="en-US" altLang="en-US" sz="1400" dirty="0"/>
          </a:p>
          <a:p>
            <a:endParaRPr lang="en-US" altLang="en-US" sz="1400" dirty="0"/>
          </a:p>
          <a:p>
            <a:pPr marL="0" lvl="1" indent="0" algn="r">
              <a:buNone/>
            </a:pPr>
            <a:endParaRPr lang="en-AU" altLang="en-US" sz="2400" i="1" dirty="0" smtClean="0"/>
          </a:p>
          <a:p>
            <a:pPr marL="0" lvl="1" indent="0" algn="r">
              <a:buNone/>
            </a:pPr>
            <a:r>
              <a:rPr lang="en-AU" altLang="en-US" sz="2400" i="1" dirty="0" smtClean="0"/>
              <a:t>‘… requires </a:t>
            </a:r>
            <a:r>
              <a:rPr lang="en-AU" altLang="en-US" sz="2400" i="1" dirty="0"/>
              <a:t>close reading of contexts, including the influence of the investigator, setting, and social circumstances of the production and interpretation of narrative.’ </a:t>
            </a:r>
            <a:r>
              <a:rPr lang="en-AU" altLang="en-US" i="1" dirty="0"/>
              <a:t>(</a:t>
            </a:r>
            <a:r>
              <a:rPr lang="en-AU" altLang="en-US" i="1" dirty="0" err="1"/>
              <a:t>Riessman</a:t>
            </a:r>
            <a:r>
              <a:rPr lang="en-AU" altLang="en-US" i="1" dirty="0"/>
              <a:t>, 2008:105</a:t>
            </a:r>
            <a:r>
              <a:rPr lang="en-AU" altLang="en-US" i="1" dirty="0" smtClean="0"/>
              <a:t>)</a:t>
            </a:r>
            <a:endParaRPr lang="en-AU" altLang="en-US" sz="2800" dirty="0"/>
          </a:p>
          <a:p>
            <a:endParaRPr lang="en-US" sz="1200" dirty="0" smtClean="0">
              <a:solidFill>
                <a:schemeClr val="accent1"/>
              </a:solidFill>
            </a:endParaRPr>
          </a:p>
        </p:txBody>
      </p:sp>
      <p:sp>
        <p:nvSpPr>
          <p:cNvPr id="2" name="Oval Callout 1"/>
          <p:cNvSpPr/>
          <p:nvPr/>
        </p:nvSpPr>
        <p:spPr>
          <a:xfrm>
            <a:off x="2843808" y="3789040"/>
            <a:ext cx="4464496" cy="792088"/>
          </a:xfrm>
          <a:prstGeom prst="wedgeEllipseCallout">
            <a:avLst>
              <a:gd name="adj1" fmla="val -89028"/>
              <a:gd name="adj2" fmla="val 70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t>IN-DEPTH INTERVIEWS</a:t>
            </a:r>
            <a:endParaRPr lang="en-AU" altLang="en-US" dirty="0"/>
          </a:p>
        </p:txBody>
      </p:sp>
    </p:spTree>
    <p:extLst>
      <p:ext uri="{BB962C8B-B14F-4D97-AF65-F5344CB8AC3E}">
        <p14:creationId xmlns:p14="http://schemas.microsoft.com/office/powerpoint/2010/main" val="2472535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988513"/>
              </p:ext>
            </p:extLst>
          </p:nvPr>
        </p:nvGraphicFramePr>
        <p:xfrm>
          <a:off x="-324544" y="767102"/>
          <a:ext cx="9145016" cy="571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99592" y="1291042"/>
            <a:ext cx="782587" cy="4708981"/>
          </a:xfrm>
          <a:prstGeom prst="rect">
            <a:avLst/>
          </a:prstGeom>
          <a:solidFill>
            <a:schemeClr val="accent1">
              <a:lumMod val="40000"/>
              <a:lumOff val="60000"/>
            </a:schemeClr>
          </a:solidFill>
          <a:scene3d>
            <a:camera prst="isometricOffAxis1Right"/>
            <a:lightRig rig="threePt" dir="t"/>
          </a:scene3d>
        </p:spPr>
        <p:txBody>
          <a:bodyPr wrap="none" lIns="91440" tIns="45720" rIns="91440" bIns="45720">
            <a:spAutoFit/>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p>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p>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p>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p>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t>
            </a:r>
            <a:endParaRPr lang="en-AU"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2587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7471522"/>
              </p:ext>
            </p:extLst>
          </p:nvPr>
        </p:nvGraphicFramePr>
        <p:xfrm>
          <a:off x="251520" y="476672"/>
          <a:ext cx="871296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67544" y="5157192"/>
            <a:ext cx="2016224" cy="1200329"/>
          </a:xfrm>
          <a:prstGeom prst="rect">
            <a:avLst/>
          </a:prstGeom>
          <a:noFill/>
        </p:spPr>
        <p:txBody>
          <a:bodyPr wrap="square" rtlCol="0">
            <a:spAutoFit/>
          </a:bodyPr>
          <a:lstStyle/>
          <a:p>
            <a:r>
              <a:rPr lang="en-US" sz="3600" b="1" dirty="0" smtClean="0"/>
              <a:t>Coral’s stories</a:t>
            </a:r>
            <a:endParaRPr lang="en-AU" sz="3600" b="1" dirty="0"/>
          </a:p>
        </p:txBody>
      </p:sp>
    </p:spTree>
    <p:extLst>
      <p:ext uri="{BB962C8B-B14F-4D97-AF65-F5344CB8AC3E}">
        <p14:creationId xmlns:p14="http://schemas.microsoft.com/office/powerpoint/2010/main" val="14986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2530348796"/>
              </p:ext>
            </p:extLst>
          </p:nvPr>
        </p:nvGraphicFramePr>
        <p:xfrm>
          <a:off x="1691680" y="69556"/>
          <a:ext cx="7149480" cy="6167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Callout 7"/>
          <p:cNvSpPr/>
          <p:nvPr/>
        </p:nvSpPr>
        <p:spPr>
          <a:xfrm>
            <a:off x="251520" y="1412776"/>
            <a:ext cx="1584176" cy="2376264"/>
          </a:xfrm>
          <a:prstGeom prst="wedgeEllipseCallout">
            <a:avLst>
              <a:gd name="adj1" fmla="val 143779"/>
              <a:gd name="adj2" fmla="val -29206"/>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blipFill dpi="0" rotWithShape="1">
                <a:blip r:embed="rId7">
                  <a:alphaModFix amt="48000"/>
                </a:blip>
                <a:srcRect/>
                <a:tile tx="0" ty="0" sx="100000" sy="100000" flip="none" algn="tl"/>
              </a:blipFill>
            </a:endParaRPr>
          </a:p>
        </p:txBody>
      </p:sp>
      <p:sp>
        <p:nvSpPr>
          <p:cNvPr id="6" name="TextBox 5"/>
          <p:cNvSpPr txBox="1"/>
          <p:nvPr/>
        </p:nvSpPr>
        <p:spPr>
          <a:xfrm>
            <a:off x="161365" y="5373216"/>
            <a:ext cx="2016224" cy="1200329"/>
          </a:xfrm>
          <a:prstGeom prst="rect">
            <a:avLst/>
          </a:prstGeom>
          <a:noFill/>
        </p:spPr>
        <p:txBody>
          <a:bodyPr wrap="square" rtlCol="0">
            <a:spAutoFit/>
          </a:bodyPr>
          <a:lstStyle/>
          <a:p>
            <a:r>
              <a:rPr lang="en-US" sz="3600" b="1" dirty="0" smtClean="0"/>
              <a:t>Coral’s stories</a:t>
            </a:r>
            <a:endParaRPr lang="en-AU" sz="3600" b="1" dirty="0"/>
          </a:p>
        </p:txBody>
      </p:sp>
      <p:sp>
        <p:nvSpPr>
          <p:cNvPr id="7" name="Oval Callout 6"/>
          <p:cNvSpPr/>
          <p:nvPr/>
        </p:nvSpPr>
        <p:spPr>
          <a:xfrm>
            <a:off x="248399" y="2204864"/>
            <a:ext cx="1584176" cy="2376264"/>
          </a:xfrm>
          <a:prstGeom prst="wedgeEllipseCallout">
            <a:avLst>
              <a:gd name="adj1" fmla="val 121221"/>
              <a:gd name="adj2" fmla="val -1284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smtClean="0">
                <a:solidFill>
                  <a:schemeClr val="bg1"/>
                </a:solidFill>
              </a:rPr>
              <a:t>Stories   I  focus on</a:t>
            </a:r>
          </a:p>
          <a:p>
            <a:pPr algn="ctr"/>
            <a:r>
              <a:rPr lang="en-US" b="1" dirty="0" smtClean="0">
                <a:solidFill>
                  <a:schemeClr val="bg1"/>
                </a:solidFill>
              </a:rPr>
              <a:t>today</a:t>
            </a:r>
            <a:endParaRPr lang="en-AU" b="1" dirty="0">
              <a:solidFill>
                <a:schemeClr val="bg1"/>
              </a:solidFill>
            </a:endParaRPr>
          </a:p>
        </p:txBody>
      </p:sp>
    </p:spTree>
    <p:extLst>
      <p:ext uri="{BB962C8B-B14F-4D97-AF65-F5344CB8AC3E}">
        <p14:creationId xmlns:p14="http://schemas.microsoft.com/office/powerpoint/2010/main" val="15441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149080"/>
            <a:ext cx="4572000" cy="1323439"/>
          </a:xfrm>
          <a:prstGeom prst="rect">
            <a:avLst/>
          </a:prstGeom>
        </p:spPr>
        <p:txBody>
          <a:bodyPr>
            <a:spAutoFit/>
          </a:bodyPr>
          <a:lstStyle/>
          <a:p>
            <a:r>
              <a:rPr lang="en-AU" sz="4000" i="1" dirty="0" smtClean="0">
                <a:solidFill>
                  <a:schemeClr val="tx2">
                    <a:lumMod val="75000"/>
                  </a:schemeClr>
                </a:solidFill>
                <a:latin typeface="+mj-lt"/>
                <a:cs typeface="Arial" panose="020B0604020202020204" pitchFamily="34" charset="0"/>
              </a:rPr>
              <a:t>‘</a:t>
            </a:r>
            <a:r>
              <a:rPr lang="en-AU" sz="4000" b="1" dirty="0" smtClean="0">
                <a:solidFill>
                  <a:schemeClr val="tx2">
                    <a:lumMod val="75000"/>
                  </a:schemeClr>
                </a:solidFill>
                <a:latin typeface="+mj-lt"/>
                <a:cs typeface="Arial" panose="020B0604020202020204" pitchFamily="34" charset="0"/>
              </a:rPr>
              <a:t>No </a:t>
            </a:r>
            <a:r>
              <a:rPr lang="en-AU" sz="4000" b="1" dirty="0">
                <a:solidFill>
                  <a:schemeClr val="tx2">
                    <a:lumMod val="75000"/>
                  </a:schemeClr>
                </a:solidFill>
                <a:latin typeface="+mj-lt"/>
                <a:cs typeface="Arial" panose="020B0604020202020204" pitchFamily="34" charset="0"/>
              </a:rPr>
              <a:t>coughing for me, but I’m okay</a:t>
            </a:r>
            <a:r>
              <a:rPr lang="en-AU" sz="4000" b="1" dirty="0" smtClean="0">
                <a:solidFill>
                  <a:schemeClr val="tx2">
                    <a:lumMod val="75000"/>
                  </a:schemeClr>
                </a:solidFill>
                <a:latin typeface="+mj-lt"/>
                <a:cs typeface="Arial" panose="020B0604020202020204" pitchFamily="34" charset="0"/>
              </a:rPr>
              <a:t>!’</a:t>
            </a:r>
            <a:endParaRPr lang="en-AU" sz="4000" b="1"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48680"/>
            <a:ext cx="376679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813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84976" cy="6365845"/>
          </a:xfrm>
          <a:prstGeom prst="rect">
            <a:avLst/>
          </a:prstGeom>
        </p:spPr>
        <p:txBody>
          <a:bodyPr wrap="square">
            <a:spAutoFit/>
          </a:bodyPr>
          <a:lstStyle/>
          <a:p>
            <a:pPr>
              <a:lnSpc>
                <a:spcPct val="150000"/>
              </a:lnSpc>
            </a:pPr>
            <a:r>
              <a:rPr lang="en-AU" sz="2000" i="1" dirty="0" smtClean="0">
                <a:solidFill>
                  <a:schemeClr val="accent4">
                    <a:lumMod val="75000"/>
                  </a:schemeClr>
                </a:solidFill>
              </a:rPr>
              <a:t>What </a:t>
            </a:r>
            <a:r>
              <a:rPr lang="en-AU" sz="2000" i="1" dirty="0">
                <a:solidFill>
                  <a:schemeClr val="accent4">
                    <a:lumMod val="75000"/>
                  </a:schemeClr>
                </a:solidFill>
              </a:rPr>
              <a:t>I have noticed is </a:t>
            </a:r>
            <a:r>
              <a:rPr lang="en-AU" sz="2000" i="1" dirty="0" smtClean="0">
                <a:solidFill>
                  <a:schemeClr val="accent4">
                    <a:lumMod val="75000"/>
                  </a:schemeClr>
                </a:solidFill>
              </a:rPr>
              <a:t>that there are </a:t>
            </a:r>
            <a:r>
              <a:rPr lang="en-AU" sz="2000" i="1" dirty="0">
                <a:solidFill>
                  <a:schemeClr val="accent4">
                    <a:lumMod val="75000"/>
                  </a:schemeClr>
                </a:solidFill>
              </a:rPr>
              <a:t>some other workers who work differently, and that’s fine because we all work differently and everything works for different reasons, but some are really affected by that energy, and you know sometimes even there </a:t>
            </a:r>
            <a:r>
              <a:rPr lang="en-AU" sz="2000" i="1" dirty="0" smtClean="0">
                <a:solidFill>
                  <a:schemeClr val="accent4">
                    <a:lumMod val="75000"/>
                  </a:schemeClr>
                </a:solidFill>
              </a:rPr>
              <a:t>have </a:t>
            </a:r>
            <a:r>
              <a:rPr lang="en-AU" sz="2000" i="1" dirty="0">
                <a:solidFill>
                  <a:schemeClr val="accent4">
                    <a:lumMod val="75000"/>
                  </a:schemeClr>
                </a:solidFill>
              </a:rPr>
              <a:t>been workers who will find themselves coughing </a:t>
            </a:r>
            <a:r>
              <a:rPr lang="en-AU" sz="2000" i="1" dirty="0" smtClean="0">
                <a:solidFill>
                  <a:schemeClr val="accent4">
                    <a:lumMod val="75000"/>
                  </a:schemeClr>
                </a:solidFill>
              </a:rPr>
              <a:t>lots </a:t>
            </a:r>
            <a:r>
              <a:rPr lang="en-AU" sz="2000" i="1" dirty="0">
                <a:solidFill>
                  <a:schemeClr val="accent4">
                    <a:lumMod val="75000"/>
                  </a:schemeClr>
                </a:solidFill>
              </a:rPr>
              <a:t>or going into coughing </a:t>
            </a:r>
            <a:r>
              <a:rPr lang="en-AU" sz="2000" i="1" dirty="0" smtClean="0">
                <a:solidFill>
                  <a:schemeClr val="accent4">
                    <a:lumMod val="75000"/>
                  </a:schemeClr>
                </a:solidFill>
              </a:rPr>
              <a:t>fits. Or </a:t>
            </a:r>
            <a:r>
              <a:rPr lang="en-AU" sz="2000" i="1" dirty="0">
                <a:solidFill>
                  <a:schemeClr val="accent4">
                    <a:lumMod val="75000"/>
                  </a:schemeClr>
                </a:solidFill>
              </a:rPr>
              <a:t>they will get that tickle in their throat when they have got someone who has got an energy that is really draining. Especially adult clients who find no hope and feel completely powerless and can’t see a way out to navigate that or find one shred of hope. And it’s interesting because there has been a couple of workers who do find that they do get choked up or they will have the coughing fit and they have attributed that to the energy of the client</a:t>
            </a:r>
            <a:r>
              <a:rPr lang="en-AU" sz="2000" i="1" dirty="0" smtClean="0">
                <a:solidFill>
                  <a:schemeClr val="accent4">
                    <a:lumMod val="75000"/>
                  </a:schemeClr>
                </a:solidFill>
              </a:rPr>
              <a:t>. </a:t>
            </a:r>
            <a:r>
              <a:rPr lang="en-AU" i="1" dirty="0">
                <a:solidFill>
                  <a:schemeClr val="accent4">
                    <a:lumMod val="75000"/>
                  </a:schemeClr>
                </a:solidFill>
              </a:rPr>
              <a:t>And I wonder if I don’t know whether it is am I too hard line or is it that other workers are more affected and I just don’t know why that is whether that is about there own resilience or their own self </a:t>
            </a:r>
            <a:r>
              <a:rPr lang="en-AU" i="1" dirty="0" smtClean="0">
                <a:solidFill>
                  <a:schemeClr val="accent4">
                    <a:lumMod val="75000"/>
                  </a:schemeClr>
                </a:solidFill>
              </a:rPr>
              <a:t>care…</a:t>
            </a:r>
            <a:endParaRPr lang="en-AU" dirty="0">
              <a:solidFill>
                <a:schemeClr val="accent4">
                  <a:lumMod val="75000"/>
                </a:schemeClr>
              </a:solidFill>
            </a:endParaRPr>
          </a:p>
        </p:txBody>
      </p:sp>
      <p:sp>
        <p:nvSpPr>
          <p:cNvPr id="3" name="TextBox 2"/>
          <p:cNvSpPr txBox="1"/>
          <p:nvPr/>
        </p:nvSpPr>
        <p:spPr>
          <a:xfrm>
            <a:off x="179512" y="-6536"/>
            <a:ext cx="3888432" cy="369332"/>
          </a:xfrm>
          <a:prstGeom prst="rect">
            <a:avLst/>
          </a:prstGeom>
          <a:noFill/>
        </p:spPr>
        <p:txBody>
          <a:bodyPr wrap="square" rtlCol="0">
            <a:spAutoFit/>
          </a:bodyPr>
          <a:lstStyle/>
          <a:p>
            <a:r>
              <a:rPr lang="en-US" b="1" dirty="0" smtClean="0">
                <a:solidFill>
                  <a:schemeClr val="accent6"/>
                </a:solidFill>
              </a:rPr>
              <a:t>OBSERVATION :</a:t>
            </a:r>
            <a:endParaRPr lang="en-AU" b="1" dirty="0">
              <a:solidFill>
                <a:schemeClr val="accent6"/>
              </a:solidFill>
            </a:endParaRPr>
          </a:p>
        </p:txBody>
      </p:sp>
    </p:spTree>
    <p:extLst>
      <p:ext uri="{BB962C8B-B14F-4D97-AF65-F5344CB8AC3E}">
        <p14:creationId xmlns:p14="http://schemas.microsoft.com/office/powerpoint/2010/main" val="3791692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84976" cy="6498639"/>
          </a:xfrm>
          <a:prstGeom prst="rect">
            <a:avLst/>
          </a:prstGeom>
        </p:spPr>
        <p:txBody>
          <a:bodyPr wrap="square">
            <a:spAutoFit/>
          </a:bodyPr>
          <a:lstStyle/>
          <a:p>
            <a:pPr>
              <a:lnSpc>
                <a:spcPct val="150000"/>
              </a:lnSpc>
            </a:pPr>
            <a:r>
              <a:rPr lang="en-AU" sz="2000" i="1" dirty="0" smtClean="0"/>
              <a:t>…… </a:t>
            </a:r>
            <a:r>
              <a:rPr lang="en-AU" sz="2000" i="1" dirty="0" smtClean="0">
                <a:solidFill>
                  <a:schemeClr val="accent4">
                    <a:lumMod val="75000"/>
                  </a:schemeClr>
                </a:solidFill>
              </a:rPr>
              <a:t>having </a:t>
            </a:r>
            <a:r>
              <a:rPr lang="en-AU" sz="2000" i="1" dirty="0">
                <a:solidFill>
                  <a:schemeClr val="accent4">
                    <a:lumMod val="75000"/>
                  </a:schemeClr>
                </a:solidFill>
              </a:rPr>
              <a:t>said that they are probably workers that I would </a:t>
            </a:r>
            <a:r>
              <a:rPr lang="en-AU" sz="2000" i="1" dirty="0" smtClean="0">
                <a:solidFill>
                  <a:schemeClr val="accent4">
                    <a:lumMod val="75000"/>
                  </a:schemeClr>
                </a:solidFill>
              </a:rPr>
              <a:t>consider, </a:t>
            </a:r>
            <a:r>
              <a:rPr lang="en-AU" sz="2000" i="1" dirty="0">
                <a:solidFill>
                  <a:schemeClr val="accent4">
                    <a:lumMod val="75000"/>
                  </a:schemeClr>
                </a:solidFill>
              </a:rPr>
              <a:t>and I guess it’s not that I am not spiritual there are aspects of me that are </a:t>
            </a:r>
            <a:r>
              <a:rPr lang="en-AU" sz="2000" i="1" dirty="0" smtClean="0">
                <a:solidFill>
                  <a:schemeClr val="accent4">
                    <a:lumMod val="75000"/>
                  </a:schemeClr>
                </a:solidFill>
              </a:rPr>
              <a:t>spiritual, </a:t>
            </a:r>
            <a:r>
              <a:rPr lang="en-AU" sz="2000" i="1" dirty="0">
                <a:solidFill>
                  <a:schemeClr val="accent4">
                    <a:lumMod val="75000"/>
                  </a:schemeClr>
                </a:solidFill>
              </a:rPr>
              <a:t>but I feel that perhaps a lot more connected to some of the aspects of </a:t>
            </a:r>
            <a:r>
              <a:rPr lang="en-AU" sz="2000" i="1" dirty="0" smtClean="0">
                <a:solidFill>
                  <a:schemeClr val="accent4">
                    <a:lumMod val="75000"/>
                  </a:schemeClr>
                </a:solidFill>
              </a:rPr>
              <a:t>… probably </a:t>
            </a:r>
            <a:r>
              <a:rPr lang="en-AU" sz="2000" i="1" dirty="0">
                <a:solidFill>
                  <a:schemeClr val="accent4">
                    <a:lumMod val="75000"/>
                  </a:schemeClr>
                </a:solidFill>
              </a:rPr>
              <a:t>more connected in almost a yoga like </a:t>
            </a:r>
            <a:r>
              <a:rPr lang="en-AU" sz="2000" i="1" dirty="0" smtClean="0">
                <a:solidFill>
                  <a:schemeClr val="accent4">
                    <a:lumMod val="75000"/>
                  </a:schemeClr>
                </a:solidFill>
              </a:rPr>
              <a:t>way, </a:t>
            </a:r>
            <a:r>
              <a:rPr lang="en-AU" sz="2000" i="1" dirty="0">
                <a:solidFill>
                  <a:schemeClr val="accent4">
                    <a:lumMod val="75000"/>
                  </a:schemeClr>
                </a:solidFill>
              </a:rPr>
              <a:t>when we talk about energies …… and that kind of stuff and for me it’s rare for anything like that to happen … </a:t>
            </a:r>
            <a:r>
              <a:rPr lang="en-AU" sz="2000" i="1" dirty="0" smtClean="0">
                <a:solidFill>
                  <a:schemeClr val="accent4">
                    <a:lumMod val="75000"/>
                  </a:schemeClr>
                </a:solidFill>
              </a:rPr>
              <a:t>So </a:t>
            </a:r>
            <a:r>
              <a:rPr lang="en-AU" sz="2000" i="1" dirty="0">
                <a:solidFill>
                  <a:schemeClr val="accent4">
                    <a:lumMod val="75000"/>
                  </a:schemeClr>
                </a:solidFill>
              </a:rPr>
              <a:t>then I will kind of go </a:t>
            </a:r>
            <a:r>
              <a:rPr lang="en-AU" sz="2000" i="1" dirty="0" smtClean="0">
                <a:solidFill>
                  <a:schemeClr val="accent4">
                    <a:lumMod val="75000"/>
                  </a:schemeClr>
                </a:solidFill>
              </a:rPr>
              <a:t>‘aww </a:t>
            </a:r>
            <a:r>
              <a:rPr lang="en-AU" sz="2000" i="1" dirty="0">
                <a:solidFill>
                  <a:schemeClr val="accent4">
                    <a:lumMod val="75000"/>
                  </a:schemeClr>
                </a:solidFill>
              </a:rPr>
              <a:t>is that </a:t>
            </a:r>
            <a:r>
              <a:rPr lang="en-AU" sz="2000" i="1" dirty="0" smtClean="0">
                <a:solidFill>
                  <a:schemeClr val="accent4">
                    <a:lumMod val="75000"/>
                  </a:schemeClr>
                </a:solidFill>
              </a:rPr>
              <a:t>me?’ </a:t>
            </a:r>
            <a:r>
              <a:rPr lang="en-AU" sz="2000" i="1" dirty="0">
                <a:solidFill>
                  <a:schemeClr val="accent4">
                    <a:lumMod val="75000"/>
                  </a:schemeClr>
                </a:solidFill>
              </a:rPr>
              <a:t>or </a:t>
            </a:r>
            <a:r>
              <a:rPr lang="en-AU" sz="2000" i="1" dirty="0" smtClean="0">
                <a:solidFill>
                  <a:schemeClr val="accent4">
                    <a:lumMod val="75000"/>
                  </a:schemeClr>
                </a:solidFill>
              </a:rPr>
              <a:t>‘is </a:t>
            </a:r>
            <a:r>
              <a:rPr lang="en-AU" sz="2000" i="1" dirty="0">
                <a:solidFill>
                  <a:schemeClr val="accent4">
                    <a:lumMod val="75000"/>
                  </a:schemeClr>
                </a:solidFill>
              </a:rPr>
              <a:t>that my </a:t>
            </a:r>
            <a:r>
              <a:rPr lang="en-AU" sz="2000" i="1" dirty="0" smtClean="0">
                <a:solidFill>
                  <a:schemeClr val="accent4">
                    <a:lumMod val="75000"/>
                  </a:schemeClr>
                </a:solidFill>
              </a:rPr>
              <a:t>problem? </a:t>
            </a:r>
            <a:r>
              <a:rPr lang="en-AU" sz="2000" i="1" dirty="0">
                <a:solidFill>
                  <a:schemeClr val="accent4">
                    <a:lumMod val="75000"/>
                  </a:schemeClr>
                </a:solidFill>
              </a:rPr>
              <a:t>i</a:t>
            </a:r>
            <a:r>
              <a:rPr lang="en-AU" sz="2000" i="1" dirty="0" smtClean="0">
                <a:solidFill>
                  <a:schemeClr val="accent4">
                    <a:lumMod val="75000"/>
                  </a:schemeClr>
                </a:solidFill>
              </a:rPr>
              <a:t>s </a:t>
            </a:r>
            <a:r>
              <a:rPr lang="en-AU" sz="2000" i="1" dirty="0">
                <a:solidFill>
                  <a:schemeClr val="accent4">
                    <a:lumMod val="75000"/>
                  </a:schemeClr>
                </a:solidFill>
              </a:rPr>
              <a:t>it </a:t>
            </a:r>
            <a:r>
              <a:rPr lang="en-AU" sz="2000" i="1" dirty="0" smtClean="0">
                <a:solidFill>
                  <a:schemeClr val="accent4">
                    <a:lumMod val="75000"/>
                  </a:schemeClr>
                </a:solidFill>
              </a:rPr>
              <a:t>me?’ </a:t>
            </a:r>
            <a:r>
              <a:rPr lang="en-AU" sz="2000" i="1" dirty="0">
                <a:solidFill>
                  <a:schemeClr val="accent4">
                    <a:lumMod val="75000"/>
                  </a:schemeClr>
                </a:solidFill>
              </a:rPr>
              <a:t>or </a:t>
            </a:r>
            <a:r>
              <a:rPr lang="en-AU" sz="2000" i="1" dirty="0" smtClean="0">
                <a:solidFill>
                  <a:schemeClr val="accent4">
                    <a:lumMod val="75000"/>
                  </a:schemeClr>
                </a:solidFill>
              </a:rPr>
              <a:t>is </a:t>
            </a:r>
            <a:r>
              <a:rPr lang="en-AU" sz="2000" i="1" dirty="0">
                <a:solidFill>
                  <a:schemeClr val="accent4">
                    <a:lumMod val="75000"/>
                  </a:schemeClr>
                </a:solidFill>
              </a:rPr>
              <a:t>it that I just tend to </a:t>
            </a:r>
            <a:r>
              <a:rPr lang="en-AU" sz="2000" i="1" dirty="0" smtClean="0">
                <a:solidFill>
                  <a:schemeClr val="accent4">
                    <a:lumMod val="75000"/>
                  </a:schemeClr>
                </a:solidFill>
              </a:rPr>
              <a:t>just </a:t>
            </a:r>
            <a:r>
              <a:rPr lang="en-AU" sz="2000" i="1" dirty="0">
                <a:solidFill>
                  <a:schemeClr val="accent4">
                    <a:lumMod val="75000"/>
                  </a:schemeClr>
                </a:solidFill>
              </a:rPr>
              <a:t>soldier on, because sometimes you just have to. I don’t know whether that’s personality or just you know where I come from, and I don’t feel things, like things don’t weigh me down I tend to kind of go “yeah lets </a:t>
            </a:r>
            <a:r>
              <a:rPr lang="en-AU" sz="2000" i="1" dirty="0" smtClean="0">
                <a:solidFill>
                  <a:schemeClr val="accent4">
                    <a:lumMod val="75000"/>
                  </a:schemeClr>
                </a:solidFill>
              </a:rPr>
              <a:t>go, </a:t>
            </a:r>
            <a:r>
              <a:rPr lang="en-AU" sz="2000" i="1" dirty="0">
                <a:solidFill>
                  <a:schemeClr val="accent4">
                    <a:lumMod val="75000"/>
                  </a:schemeClr>
                </a:solidFill>
              </a:rPr>
              <a:t>that’s </a:t>
            </a:r>
            <a:r>
              <a:rPr lang="en-AU" sz="2000" i="1" dirty="0" smtClean="0">
                <a:solidFill>
                  <a:schemeClr val="accent4">
                    <a:lumMod val="75000"/>
                  </a:schemeClr>
                </a:solidFill>
              </a:rPr>
              <a:t>fine”. So </a:t>
            </a:r>
            <a:r>
              <a:rPr lang="en-AU" sz="2000" i="1" dirty="0">
                <a:solidFill>
                  <a:schemeClr val="accent4">
                    <a:lumMod val="75000"/>
                  </a:schemeClr>
                </a:solidFill>
              </a:rPr>
              <a:t>I think that’s what gets me a little bit concerned whether I am not empathic enough. But the feed back from my clients is always really positive, there is rapport there and warmth there otherwise I think we wouldn’t be having some conversations that we do end up having.</a:t>
            </a:r>
            <a:endParaRPr lang="en-AU" sz="2000" dirty="0">
              <a:solidFill>
                <a:schemeClr val="accent4">
                  <a:lumMod val="75000"/>
                </a:schemeClr>
              </a:solidFill>
            </a:endParaRPr>
          </a:p>
        </p:txBody>
      </p:sp>
      <p:sp>
        <p:nvSpPr>
          <p:cNvPr id="3" name="TextBox 2"/>
          <p:cNvSpPr txBox="1"/>
          <p:nvPr/>
        </p:nvSpPr>
        <p:spPr>
          <a:xfrm>
            <a:off x="179512" y="-6536"/>
            <a:ext cx="3888432" cy="369332"/>
          </a:xfrm>
          <a:prstGeom prst="rect">
            <a:avLst/>
          </a:prstGeom>
          <a:noFill/>
        </p:spPr>
        <p:txBody>
          <a:bodyPr wrap="square" rtlCol="0">
            <a:spAutoFit/>
          </a:bodyPr>
          <a:lstStyle/>
          <a:p>
            <a:r>
              <a:rPr lang="en-US" b="1" dirty="0" smtClean="0">
                <a:solidFill>
                  <a:schemeClr val="accent6"/>
                </a:solidFill>
              </a:rPr>
              <a:t>REFLECTION :</a:t>
            </a:r>
            <a:endParaRPr lang="en-AU" b="1" dirty="0">
              <a:solidFill>
                <a:schemeClr val="accent6"/>
              </a:solidFill>
            </a:endParaRPr>
          </a:p>
        </p:txBody>
      </p:sp>
    </p:spTree>
    <p:extLst>
      <p:ext uri="{BB962C8B-B14F-4D97-AF65-F5344CB8AC3E}">
        <p14:creationId xmlns:p14="http://schemas.microsoft.com/office/powerpoint/2010/main" val="149875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artisticFilmGrain/>
                    </a14:imgEffect>
                  </a14:imgLayer>
                </a14:imgProps>
              </a:ext>
            </a:extLst>
          </a:blip>
          <a:srcRect/>
          <a:stretch>
            <a:fillRect/>
          </a:stretch>
        </p:blipFill>
        <p:spPr bwMode="auto">
          <a:xfrm rot="21192243" flipH="1">
            <a:off x="5584755" y="4936207"/>
            <a:ext cx="1173262" cy="1864808"/>
          </a:xfrm>
          <a:prstGeom prst="rect">
            <a:avLst/>
          </a:prstGeom>
          <a:ln>
            <a:noFill/>
          </a:ln>
          <a:effectLst>
            <a:softEdge rad="112500"/>
          </a:effectLst>
        </p:spPr>
      </p:pic>
      <p:pic>
        <p:nvPicPr>
          <p:cNvPr id="16" name="Picture 3"/>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artisticFilmGrain/>
                    </a14:imgEffect>
                  </a14:imgLayer>
                </a14:imgProps>
              </a:ext>
            </a:extLst>
          </a:blip>
          <a:srcRect/>
          <a:stretch>
            <a:fillRect/>
          </a:stretch>
        </p:blipFill>
        <p:spPr bwMode="auto">
          <a:xfrm rot="1183848">
            <a:off x="7233891" y="678423"/>
            <a:ext cx="1512168" cy="2620433"/>
          </a:xfrm>
          <a:prstGeom prst="rect">
            <a:avLst/>
          </a:prstGeom>
          <a:ln>
            <a:noFill/>
          </a:ln>
          <a:effectLst>
            <a:softEdge rad="112500"/>
          </a:effectLst>
        </p:spPr>
      </p:pic>
      <p:sp>
        <p:nvSpPr>
          <p:cNvPr id="18" name="Rectangle 6"/>
          <p:cNvSpPr>
            <a:spLocks noChangeArrowheads="1"/>
          </p:cNvSpPr>
          <p:nvPr/>
        </p:nvSpPr>
        <p:spPr bwMode="auto">
          <a:xfrm rot="1058680">
            <a:off x="7099075" y="3511660"/>
            <a:ext cx="1388522" cy="215444"/>
          </a:xfrm>
          <a:prstGeom prst="rect">
            <a:avLst/>
          </a:prstGeom>
          <a:noFill/>
          <a:ln w="9525">
            <a:noFill/>
            <a:miter lim="800000"/>
            <a:headEnd/>
            <a:tailEnd/>
          </a:ln>
          <a:effectLst>
            <a:outerShdw blurRad="127000" dist="38100" dir="2700000" algn="ctr">
              <a:srgbClr val="000000">
                <a:alpha val="45000"/>
              </a:srgbClr>
            </a:outerShdw>
          </a:effectLst>
        </p:spPr>
        <p:txBody>
          <a:bodyPr wrap="none">
            <a:spAutoFit/>
          </a:bodyPr>
          <a:lstStyle/>
          <a:p>
            <a:pPr>
              <a:defRPr/>
            </a:pPr>
            <a:r>
              <a:rPr lang="en-AU" sz="800" dirty="0">
                <a:solidFill>
                  <a:schemeClr val="accent1"/>
                </a:solidFill>
              </a:rPr>
              <a:t>digestive.niddk.nih.gov</a:t>
            </a:r>
          </a:p>
        </p:txBody>
      </p:sp>
      <p:pic>
        <p:nvPicPr>
          <p:cNvPr id="2053" name="Picture 5"/>
          <p:cNvPicPr>
            <a:picLocks noChangeAspect="1" noChangeArrowheads="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111898" y="0"/>
            <a:ext cx="1595059" cy="24593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147114" y="2097685"/>
            <a:ext cx="1678665" cy="215444"/>
          </a:xfrm>
          <a:prstGeom prst="rect">
            <a:avLst/>
          </a:prstGeom>
          <a:noFill/>
        </p:spPr>
        <p:txBody>
          <a:bodyPr wrap="none" rtlCol="0">
            <a:spAutoFit/>
          </a:bodyPr>
          <a:lstStyle/>
          <a:p>
            <a:r>
              <a:rPr lang="en-AU" sz="800" dirty="0" smtClean="0">
                <a:solidFill>
                  <a:schemeClr val="accent1"/>
                </a:solidFill>
              </a:rPr>
              <a:t>Librariancarina.blogspot.com</a:t>
            </a:r>
            <a:endParaRPr lang="en-AU" sz="800" dirty="0">
              <a:solidFill>
                <a:schemeClr val="accent1"/>
              </a:solidFill>
            </a:endParaRPr>
          </a:p>
        </p:txBody>
      </p:sp>
      <p:pic>
        <p:nvPicPr>
          <p:cNvPr id="1026" name="Picture 2"/>
          <p:cNvPicPr>
            <a:picLocks noChangeAspect="1" noChangeArrowheads="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7421" y="3892101"/>
            <a:ext cx="320675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7339" y="3970752"/>
            <a:ext cx="2753133" cy="27668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1719" y="5517732"/>
            <a:ext cx="19812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4639" y="6148764"/>
            <a:ext cx="13652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Callout 9"/>
          <p:cNvSpPr/>
          <p:nvPr/>
        </p:nvSpPr>
        <p:spPr>
          <a:xfrm>
            <a:off x="2681475" y="3544922"/>
            <a:ext cx="3060698" cy="2099850"/>
          </a:xfrm>
          <a:prstGeom prst="wedgeEllipseCallout">
            <a:avLst>
              <a:gd name="adj1" fmla="val -37905"/>
              <a:gd name="adj2" fmla="val 67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bg1"/>
                </a:solidFill>
              </a:rPr>
              <a:t>… while the body is inarticulate, it is not mute… </a:t>
            </a:r>
            <a:r>
              <a:rPr lang="en-AU" sz="1100" dirty="0">
                <a:solidFill>
                  <a:schemeClr val="bg1"/>
                </a:solidFill>
              </a:rPr>
              <a:t>(Frank, 1995, p.27)</a:t>
            </a:r>
          </a:p>
        </p:txBody>
      </p:sp>
      <p:sp>
        <p:nvSpPr>
          <p:cNvPr id="6" name="Explosion 1 5"/>
          <p:cNvSpPr/>
          <p:nvPr/>
        </p:nvSpPr>
        <p:spPr>
          <a:xfrm>
            <a:off x="4485473" y="620688"/>
            <a:ext cx="3437360" cy="4496411"/>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t>My interest as a researcher is to listen to and make space for the body in practice</a:t>
            </a:r>
            <a:endParaRPr lang="en-AU" sz="2000" dirty="0"/>
          </a:p>
        </p:txBody>
      </p:sp>
      <p:sp>
        <p:nvSpPr>
          <p:cNvPr id="7" name="AutoShape 2" descr="Image result for yoga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3"/>
          <p:cNvPicPr>
            <a:picLocks noChangeAspect="1" noChangeArrowheads="1"/>
          </p:cNvPicPr>
          <p:nvPr/>
        </p:nvPicPr>
        <p:blipFill>
          <a:blip r:embed="rId14">
            <a:duotone>
              <a:schemeClr val="accent4">
                <a:shade val="45000"/>
                <a:satMod val="135000"/>
              </a:schemeClr>
              <a:prstClr val="white"/>
            </a:duotone>
            <a:extLst>
              <a:ext uri="{BEBA8EAE-BF5A-486C-A8C5-ECC9F3942E4B}">
                <a14:imgProps xmlns:a14="http://schemas.microsoft.com/office/drawing/2010/main">
                  <a14:imgLayer r:embed="rId15">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rot="21082539">
            <a:off x="62968" y="453068"/>
            <a:ext cx="1788588" cy="24220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lded Corner 1"/>
          <p:cNvSpPr/>
          <p:nvPr/>
        </p:nvSpPr>
        <p:spPr>
          <a:xfrm>
            <a:off x="1763688" y="1006876"/>
            <a:ext cx="2721785" cy="2612506"/>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smtClean="0"/>
          </a:p>
          <a:p>
            <a:pPr algn="ctr"/>
            <a:r>
              <a:rPr lang="en-US" sz="2400" dirty="0" smtClean="0"/>
              <a:t>Social worker </a:t>
            </a:r>
          </a:p>
          <a:p>
            <a:pPr algn="ctr"/>
            <a:r>
              <a:rPr lang="en-US" dirty="0" smtClean="0"/>
              <a:t>– 15 years</a:t>
            </a:r>
          </a:p>
          <a:p>
            <a:pPr algn="ctr"/>
            <a:endParaRPr lang="en-US" sz="800" dirty="0" smtClean="0"/>
          </a:p>
          <a:p>
            <a:pPr algn="ctr"/>
            <a:r>
              <a:rPr lang="en-US" sz="2400" dirty="0" smtClean="0"/>
              <a:t>Academic</a:t>
            </a:r>
          </a:p>
          <a:p>
            <a:pPr algn="ctr"/>
            <a:r>
              <a:rPr lang="en-US" dirty="0" smtClean="0"/>
              <a:t>– 19 years</a:t>
            </a:r>
          </a:p>
          <a:p>
            <a:pPr algn="ctr"/>
            <a:endParaRPr lang="en-US" sz="800" dirty="0"/>
          </a:p>
          <a:p>
            <a:pPr algn="ctr"/>
            <a:r>
              <a:rPr lang="en-US" sz="2400" dirty="0" smtClean="0"/>
              <a:t>Yoga practitioner</a:t>
            </a:r>
          </a:p>
          <a:p>
            <a:pPr algn="ctr"/>
            <a:r>
              <a:rPr lang="en-US" dirty="0" smtClean="0"/>
              <a:t> – 40+ years</a:t>
            </a:r>
            <a:endParaRPr lang="en-AU" dirty="0"/>
          </a:p>
        </p:txBody>
      </p:sp>
    </p:spTree>
    <p:extLst>
      <p:ext uri="{BB962C8B-B14F-4D97-AF65-F5344CB8AC3E}">
        <p14:creationId xmlns:p14="http://schemas.microsoft.com/office/powerpoint/2010/main" val="28732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15" y="404664"/>
            <a:ext cx="8640960" cy="6924973"/>
          </a:xfrm>
          <a:prstGeom prst="rect">
            <a:avLst/>
          </a:prstGeom>
        </p:spPr>
        <p:txBody>
          <a:bodyPr wrap="square">
            <a:spAutoFit/>
          </a:bodyPr>
          <a:lstStyle/>
          <a:p>
            <a:pPr>
              <a:lnSpc>
                <a:spcPct val="150000"/>
              </a:lnSpc>
            </a:pPr>
            <a:r>
              <a:rPr lang="en-AU" sz="2000" i="1" dirty="0">
                <a:solidFill>
                  <a:schemeClr val="accent4">
                    <a:lumMod val="75000"/>
                  </a:schemeClr>
                </a:solidFill>
              </a:rPr>
              <a:t>J – So do you discuss </a:t>
            </a:r>
            <a:r>
              <a:rPr lang="en-AU" sz="2000" b="1" i="1" dirty="0">
                <a:solidFill>
                  <a:schemeClr val="accent4">
                    <a:lumMod val="75000"/>
                  </a:schemeClr>
                </a:solidFill>
                <a:effectLst>
                  <a:outerShdw blurRad="38100" dist="38100" dir="2700000" algn="tl">
                    <a:srgbClr val="000000">
                      <a:alpha val="43137"/>
                    </a:srgbClr>
                  </a:outerShdw>
                </a:effectLst>
              </a:rPr>
              <a:t>bodies</a:t>
            </a:r>
            <a:r>
              <a:rPr lang="en-AU" sz="2000" i="1" dirty="0">
                <a:solidFill>
                  <a:schemeClr val="accent4">
                    <a:lumMod val="75000"/>
                  </a:schemeClr>
                </a:solidFill>
              </a:rPr>
              <a:t> from that point of view, or </a:t>
            </a:r>
            <a:r>
              <a:rPr lang="en-AU" sz="2000" b="1" i="1" dirty="0">
                <a:solidFill>
                  <a:schemeClr val="accent4">
                    <a:lumMod val="75000"/>
                  </a:schemeClr>
                </a:solidFill>
                <a:effectLst>
                  <a:outerShdw blurRad="38100" dist="38100" dir="2700000" algn="tl">
                    <a:srgbClr val="000000">
                      <a:alpha val="43137"/>
                    </a:srgbClr>
                  </a:outerShdw>
                </a:effectLst>
              </a:rPr>
              <a:t>body reactions </a:t>
            </a:r>
            <a:r>
              <a:rPr lang="en-AU" sz="2000" i="1" dirty="0" smtClean="0">
                <a:solidFill>
                  <a:schemeClr val="accent4">
                    <a:lumMod val="75000"/>
                  </a:schemeClr>
                </a:solidFill>
              </a:rPr>
              <a:t>or…</a:t>
            </a:r>
            <a:endParaRPr lang="en-AU" sz="2000" dirty="0">
              <a:solidFill>
                <a:schemeClr val="accent4">
                  <a:lumMod val="75000"/>
                </a:schemeClr>
              </a:solidFill>
            </a:endParaRPr>
          </a:p>
          <a:p>
            <a:pPr>
              <a:lnSpc>
                <a:spcPct val="150000"/>
              </a:lnSpc>
            </a:pPr>
            <a:r>
              <a:rPr lang="en-AU" sz="2000" i="1" dirty="0" smtClean="0">
                <a:solidFill>
                  <a:schemeClr val="accent4">
                    <a:lumMod val="75000"/>
                  </a:schemeClr>
                </a:solidFill>
              </a:rPr>
              <a:t>C </a:t>
            </a:r>
            <a:r>
              <a:rPr lang="en-AU" sz="2000" i="1" dirty="0">
                <a:solidFill>
                  <a:schemeClr val="accent4">
                    <a:lumMod val="75000"/>
                  </a:schemeClr>
                </a:solidFill>
              </a:rPr>
              <a:t>– A little bit and I guess it’s been more of a discussion where the other workers have gone ‘oh yes I dealt with that client’ and I guess one of the examples was a child counsellor spoke to a particular client and one of the other adult counsellors spoke to the same client and they both had that reaction to that client, and so they were kind of going ‘</a:t>
            </a:r>
            <a:r>
              <a:rPr lang="en-AU" sz="2000" i="1" dirty="0" err="1" smtClean="0">
                <a:solidFill>
                  <a:schemeClr val="accent4">
                    <a:lumMod val="75000"/>
                  </a:schemeClr>
                </a:solidFill>
              </a:rPr>
              <a:t>ohh</a:t>
            </a:r>
            <a:r>
              <a:rPr lang="en-AU" sz="2000" i="1" dirty="0" smtClean="0">
                <a:solidFill>
                  <a:schemeClr val="accent4">
                    <a:lumMod val="75000"/>
                  </a:schemeClr>
                </a:solidFill>
              </a:rPr>
              <a:t>, </a:t>
            </a:r>
            <a:r>
              <a:rPr lang="en-AU" sz="2000" i="1" dirty="0">
                <a:solidFill>
                  <a:schemeClr val="accent4">
                    <a:lumMod val="75000"/>
                  </a:schemeClr>
                </a:solidFill>
              </a:rPr>
              <a:t>I </a:t>
            </a:r>
            <a:r>
              <a:rPr lang="en-AU" sz="2000" i="1" dirty="0" smtClean="0">
                <a:solidFill>
                  <a:schemeClr val="accent4">
                    <a:lumMod val="75000"/>
                  </a:schemeClr>
                </a:solidFill>
              </a:rPr>
              <a:t>know, the energy!’ </a:t>
            </a:r>
            <a:r>
              <a:rPr lang="en-AU" sz="2000" i="1" dirty="0">
                <a:solidFill>
                  <a:schemeClr val="accent4">
                    <a:lumMod val="75000"/>
                  </a:schemeClr>
                </a:solidFill>
              </a:rPr>
              <a:t>and </a:t>
            </a:r>
            <a:r>
              <a:rPr lang="en-AU" sz="2000" i="1" dirty="0" smtClean="0">
                <a:solidFill>
                  <a:schemeClr val="accent4">
                    <a:lumMod val="75000"/>
                  </a:schemeClr>
                </a:solidFill>
              </a:rPr>
              <a:t>‘rah</a:t>
            </a:r>
            <a:r>
              <a:rPr lang="en-AU" sz="2000" i="1" dirty="0">
                <a:solidFill>
                  <a:schemeClr val="accent4">
                    <a:lumMod val="75000"/>
                  </a:schemeClr>
                </a:solidFill>
              </a:rPr>
              <a:t>, rah’, and I was kind of going </a:t>
            </a:r>
            <a:r>
              <a:rPr lang="en-AU" sz="2000" i="1" dirty="0">
                <a:solidFill>
                  <a:schemeClr val="accent4">
                    <a:lumMod val="75000"/>
                  </a:schemeClr>
                </a:solidFill>
                <a:effectLst>
                  <a:outerShdw blurRad="38100" dist="38100" dir="2700000" algn="tl">
                    <a:srgbClr val="000000">
                      <a:alpha val="43137"/>
                    </a:srgbClr>
                  </a:outerShdw>
                </a:effectLst>
              </a:rPr>
              <a:t>‘No coughing fit for </a:t>
            </a:r>
            <a:r>
              <a:rPr lang="en-AU" sz="2000" i="1" dirty="0" smtClean="0">
                <a:solidFill>
                  <a:schemeClr val="accent4">
                    <a:lumMod val="75000"/>
                  </a:schemeClr>
                </a:solidFill>
                <a:effectLst>
                  <a:outerShdw blurRad="38100" dist="38100" dir="2700000" algn="tl">
                    <a:srgbClr val="000000">
                      <a:alpha val="43137"/>
                    </a:srgbClr>
                  </a:outerShdw>
                </a:effectLst>
              </a:rPr>
              <a:t>me, </a:t>
            </a:r>
            <a:r>
              <a:rPr lang="en-AU" sz="2000" i="1" dirty="0">
                <a:solidFill>
                  <a:schemeClr val="accent4">
                    <a:lumMod val="75000"/>
                  </a:schemeClr>
                </a:solidFill>
                <a:effectLst>
                  <a:outerShdw blurRad="38100" dist="38100" dir="2700000" algn="tl">
                    <a:srgbClr val="000000">
                      <a:alpha val="43137"/>
                    </a:srgbClr>
                  </a:outerShdw>
                </a:effectLst>
              </a:rPr>
              <a:t>but </a:t>
            </a:r>
            <a:r>
              <a:rPr lang="en-AU" sz="2000" i="1" dirty="0" smtClean="0">
                <a:solidFill>
                  <a:schemeClr val="accent4">
                    <a:lumMod val="75000"/>
                  </a:schemeClr>
                </a:solidFill>
                <a:effectLst>
                  <a:outerShdw blurRad="38100" dist="38100" dir="2700000" algn="tl">
                    <a:srgbClr val="000000">
                      <a:alpha val="43137"/>
                    </a:srgbClr>
                  </a:outerShdw>
                </a:effectLst>
              </a:rPr>
              <a:t>I’m ok’</a:t>
            </a:r>
            <a:r>
              <a:rPr lang="en-AU" sz="2000" i="1" dirty="0" smtClean="0">
                <a:solidFill>
                  <a:schemeClr val="accent4">
                    <a:lumMod val="75000"/>
                  </a:schemeClr>
                </a:solidFill>
              </a:rPr>
              <a:t>…</a:t>
            </a:r>
            <a:r>
              <a:rPr lang="en-AU" sz="2000" i="1" dirty="0" smtClean="0">
                <a:solidFill>
                  <a:schemeClr val="accent4">
                    <a:lumMod val="75000"/>
                  </a:schemeClr>
                </a:solidFill>
                <a:effectLst>
                  <a:outerShdw blurRad="38100" dist="38100" dir="2700000" algn="tl">
                    <a:srgbClr val="000000">
                      <a:alpha val="43137"/>
                    </a:srgbClr>
                  </a:outerShdw>
                </a:effectLst>
              </a:rPr>
              <a:t> </a:t>
            </a:r>
            <a:r>
              <a:rPr lang="en-AU" sz="2000" i="1" dirty="0">
                <a:solidFill>
                  <a:schemeClr val="accent4">
                    <a:lumMod val="75000"/>
                  </a:schemeClr>
                </a:solidFill>
              </a:rPr>
              <a:t>um so I think it has probably come up in </a:t>
            </a:r>
            <a:r>
              <a:rPr lang="en-AU" sz="2000" i="1" dirty="0" smtClean="0">
                <a:solidFill>
                  <a:schemeClr val="accent4">
                    <a:lumMod val="75000"/>
                  </a:schemeClr>
                </a:solidFill>
              </a:rPr>
              <a:t>that …  </a:t>
            </a:r>
            <a:r>
              <a:rPr lang="en-AU" sz="2000" i="1" dirty="0">
                <a:solidFill>
                  <a:schemeClr val="accent4">
                    <a:lumMod val="75000"/>
                  </a:schemeClr>
                </a:solidFill>
              </a:rPr>
              <a:t>and I am glad that it is a safe enough workplace that people can do that and they can feel comfortable talking about it and doing those things and not feel too </a:t>
            </a:r>
            <a:r>
              <a:rPr lang="en-AU" sz="2000" i="1" dirty="0" smtClean="0">
                <a:solidFill>
                  <a:schemeClr val="accent4">
                    <a:lumMod val="75000"/>
                  </a:schemeClr>
                </a:solidFill>
              </a:rPr>
              <a:t>awkward … they </a:t>
            </a:r>
            <a:r>
              <a:rPr lang="en-AU" sz="2000" i="1" dirty="0">
                <a:solidFill>
                  <a:schemeClr val="accent4">
                    <a:lumMod val="75000"/>
                  </a:schemeClr>
                </a:solidFill>
              </a:rPr>
              <a:t>might feel a little bit awkward because of how the manager </a:t>
            </a:r>
            <a:r>
              <a:rPr lang="en-AU" sz="2000" i="1" dirty="0" smtClean="0">
                <a:solidFill>
                  <a:schemeClr val="accent4">
                    <a:lumMod val="75000"/>
                  </a:schemeClr>
                </a:solidFill>
              </a:rPr>
              <a:t>is </a:t>
            </a:r>
            <a:r>
              <a:rPr lang="en-AU" sz="2000" i="1" dirty="0">
                <a:solidFill>
                  <a:schemeClr val="accent4">
                    <a:lumMod val="75000"/>
                  </a:schemeClr>
                </a:solidFill>
              </a:rPr>
              <a:t>because she is so like </a:t>
            </a:r>
            <a:r>
              <a:rPr lang="en-AU" sz="2000" i="1" dirty="0" smtClean="0">
                <a:solidFill>
                  <a:schemeClr val="accent4">
                    <a:lumMod val="75000"/>
                  </a:schemeClr>
                </a:solidFill>
              </a:rPr>
              <a:t>‘you </a:t>
            </a:r>
            <a:r>
              <a:rPr lang="en-AU" sz="2000" i="1" dirty="0">
                <a:solidFill>
                  <a:schemeClr val="accent4">
                    <a:lumMod val="75000"/>
                  </a:schemeClr>
                </a:solidFill>
              </a:rPr>
              <a:t>are doing what</a:t>
            </a:r>
            <a:r>
              <a:rPr lang="en-AU" sz="2000" i="1" dirty="0" smtClean="0">
                <a:solidFill>
                  <a:schemeClr val="accent4">
                    <a:lumMod val="75000"/>
                  </a:schemeClr>
                </a:solidFill>
              </a:rPr>
              <a:t>?’. </a:t>
            </a:r>
          </a:p>
          <a:p>
            <a:pPr>
              <a:lnSpc>
                <a:spcPct val="150000"/>
              </a:lnSpc>
            </a:pPr>
            <a:endParaRPr lang="en-US" sz="800" i="1" dirty="0">
              <a:solidFill>
                <a:schemeClr val="accent4">
                  <a:lumMod val="75000"/>
                </a:schemeClr>
              </a:solidFill>
            </a:endParaRPr>
          </a:p>
          <a:p>
            <a:pPr algn="r"/>
            <a:r>
              <a:rPr lang="en-AU" dirty="0">
                <a:solidFill>
                  <a:schemeClr val="accent4">
                    <a:lumMod val="75000"/>
                  </a:schemeClr>
                </a:solidFill>
              </a:rPr>
              <a:t>[Coral, 10/11/2011]</a:t>
            </a:r>
          </a:p>
          <a:p>
            <a:endParaRPr lang="en-AU" sz="2400" dirty="0"/>
          </a:p>
        </p:txBody>
      </p:sp>
      <p:sp>
        <p:nvSpPr>
          <p:cNvPr id="3" name="TextBox 2"/>
          <p:cNvSpPr txBox="1"/>
          <p:nvPr/>
        </p:nvSpPr>
        <p:spPr>
          <a:xfrm>
            <a:off x="179512" y="-6536"/>
            <a:ext cx="3888432" cy="369332"/>
          </a:xfrm>
          <a:prstGeom prst="rect">
            <a:avLst/>
          </a:prstGeom>
          <a:noFill/>
        </p:spPr>
        <p:txBody>
          <a:bodyPr wrap="square" rtlCol="0">
            <a:spAutoFit/>
          </a:bodyPr>
          <a:lstStyle/>
          <a:p>
            <a:r>
              <a:rPr lang="en-US" b="1" dirty="0" smtClean="0">
                <a:solidFill>
                  <a:schemeClr val="accent6"/>
                </a:solidFill>
              </a:rPr>
              <a:t>CONCLUSION :</a:t>
            </a:r>
            <a:endParaRPr lang="en-AU" b="1" dirty="0">
              <a:solidFill>
                <a:schemeClr val="accent6"/>
              </a:solidFill>
            </a:endParaRPr>
          </a:p>
        </p:txBody>
      </p:sp>
    </p:spTree>
    <p:extLst>
      <p:ext uri="{BB962C8B-B14F-4D97-AF65-F5344CB8AC3E}">
        <p14:creationId xmlns:p14="http://schemas.microsoft.com/office/powerpoint/2010/main" val="4244852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248404"/>
            <a:ext cx="3661221" cy="2554545"/>
          </a:xfrm>
          <a:prstGeom prst="rect">
            <a:avLst/>
          </a:prstGeom>
        </p:spPr>
        <p:txBody>
          <a:bodyPr wrap="square">
            <a:spAutoFit/>
          </a:bodyPr>
          <a:lstStyle/>
          <a:p>
            <a:pPr algn="ctr"/>
            <a:r>
              <a:rPr lang="en-US" sz="4000" b="1" dirty="0">
                <a:solidFill>
                  <a:schemeClr val="tx2">
                    <a:lumMod val="75000"/>
                  </a:schemeClr>
                </a:solidFill>
                <a:latin typeface="+mj-lt"/>
              </a:rPr>
              <a:t>Exploring and learning from Coral’s body stories</a:t>
            </a:r>
            <a:endParaRPr lang="en-AU" sz="4000" b="1" dirty="0">
              <a:solidFill>
                <a:schemeClr val="tx2">
                  <a:lumMod val="75000"/>
                </a:schemeClr>
              </a:solidFill>
              <a:latin typeface="+mj-lt"/>
            </a:endParaRPr>
          </a:p>
        </p:txBody>
      </p:sp>
      <p:pic>
        <p:nvPicPr>
          <p:cNvPr id="5" name="Picture 4" descr="The body speaks"/>
          <p:cNvPicPr>
            <a:picLocks noGrp="1" noChangeAspect="1"/>
          </p:cNvPicPr>
          <p:nvPr isPhoto="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4788024" y="1052736"/>
            <a:ext cx="3640718" cy="49458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5746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Shaw </a:t>
            </a:r>
            <a:r>
              <a:rPr lang="en-AU" sz="2400" dirty="0"/>
              <a:t>(2004</a:t>
            </a:r>
            <a:r>
              <a:rPr lang="en-AU" sz="2400" dirty="0" smtClean="0"/>
              <a:t>)  </a:t>
            </a:r>
            <a:r>
              <a:rPr lang="en-AU" sz="2200" dirty="0" smtClean="0"/>
              <a:t>-  </a:t>
            </a:r>
            <a:r>
              <a:rPr lang="en-AU" dirty="0" smtClean="0"/>
              <a:t>study </a:t>
            </a:r>
            <a:r>
              <a:rPr lang="en-AU" dirty="0"/>
              <a:t>of how psychotherapists used their </a:t>
            </a:r>
            <a:r>
              <a:rPr lang="en-AU" dirty="0" smtClean="0"/>
              <a:t>bodies</a:t>
            </a:r>
            <a:endParaRPr lang="en-AU" sz="2000" dirty="0"/>
          </a:p>
        </p:txBody>
      </p:sp>
      <p:sp>
        <p:nvSpPr>
          <p:cNvPr id="3" name="Content Placeholder 2"/>
          <p:cNvSpPr>
            <a:spLocks noGrp="1"/>
          </p:cNvSpPr>
          <p:nvPr>
            <p:ph idx="1"/>
          </p:nvPr>
        </p:nvSpPr>
        <p:spPr>
          <a:xfrm>
            <a:off x="251520" y="1700808"/>
            <a:ext cx="8784976" cy="4680520"/>
          </a:xfrm>
        </p:spPr>
        <p:txBody>
          <a:bodyPr>
            <a:normAutofit/>
          </a:bodyPr>
          <a:lstStyle/>
          <a:p>
            <a:pPr>
              <a:buFont typeface="Wingdings" panose="05000000000000000000" pitchFamily="2" charset="2"/>
              <a:buChar char="Ø"/>
            </a:pPr>
            <a:r>
              <a:rPr lang="en-AU" dirty="0" smtClean="0"/>
              <a:t> Psychotherapists experienced:</a:t>
            </a:r>
          </a:p>
          <a:p>
            <a:pPr lvl="1"/>
            <a:r>
              <a:rPr lang="en-AU" dirty="0" smtClean="0"/>
              <a:t>‘</a:t>
            </a:r>
            <a:r>
              <a:rPr lang="en-AU" b="1" dirty="0" smtClean="0"/>
              <a:t>Body </a:t>
            </a:r>
            <a:r>
              <a:rPr lang="en-AU" b="1" dirty="0"/>
              <a:t>as receiver</a:t>
            </a:r>
            <a:r>
              <a:rPr lang="en-AU" dirty="0"/>
              <a:t>’ </a:t>
            </a:r>
            <a:r>
              <a:rPr lang="en-AU" dirty="0" smtClean="0"/>
              <a:t>- feels </a:t>
            </a:r>
            <a:r>
              <a:rPr lang="en-AU" dirty="0"/>
              <a:t>the felt experience of the </a:t>
            </a:r>
            <a:r>
              <a:rPr lang="en-AU" dirty="0" smtClean="0"/>
              <a:t>client</a:t>
            </a:r>
          </a:p>
          <a:p>
            <a:endParaRPr lang="en-AU" sz="800" dirty="0" smtClean="0"/>
          </a:p>
          <a:p>
            <a:pPr lvl="1"/>
            <a:r>
              <a:rPr lang="en-AU" dirty="0" smtClean="0"/>
              <a:t>‘</a:t>
            </a:r>
            <a:r>
              <a:rPr lang="en-AU" b="1" dirty="0" smtClean="0"/>
              <a:t>Body </a:t>
            </a:r>
            <a:r>
              <a:rPr lang="en-AU" b="1" dirty="0"/>
              <a:t>empathy</a:t>
            </a:r>
            <a:r>
              <a:rPr lang="en-AU" dirty="0"/>
              <a:t>’ </a:t>
            </a:r>
            <a:r>
              <a:rPr lang="en-AU" dirty="0" smtClean="0"/>
              <a:t>- own </a:t>
            </a:r>
            <a:r>
              <a:rPr lang="en-AU" dirty="0"/>
              <a:t>experience as a consequence of participating in the </a:t>
            </a:r>
            <a:r>
              <a:rPr lang="en-AU" dirty="0" smtClean="0"/>
              <a:t>session (</a:t>
            </a:r>
            <a:r>
              <a:rPr lang="en-AU" dirty="0"/>
              <a:t>a sense of ‘tuning into’ the client </a:t>
            </a:r>
            <a:r>
              <a:rPr lang="en-AU" dirty="0" smtClean="0"/>
              <a:t>)</a:t>
            </a:r>
          </a:p>
          <a:p>
            <a:endParaRPr lang="en-AU" sz="900" dirty="0" smtClean="0"/>
          </a:p>
          <a:p>
            <a:pPr lvl="1"/>
            <a:r>
              <a:rPr lang="en-AU" dirty="0" smtClean="0"/>
              <a:t>Need to shared </a:t>
            </a:r>
            <a:r>
              <a:rPr lang="en-AU" dirty="0"/>
              <a:t>with the client </a:t>
            </a:r>
            <a:r>
              <a:rPr lang="en-AU" dirty="0" smtClean="0"/>
              <a:t>to create </a:t>
            </a:r>
            <a:r>
              <a:rPr lang="en-AU" dirty="0"/>
              <a:t>a </a:t>
            </a:r>
            <a:r>
              <a:rPr lang="en-AU" b="1" dirty="0"/>
              <a:t>mutually co-constructed </a:t>
            </a:r>
            <a:r>
              <a:rPr lang="en-AU" b="1" dirty="0" smtClean="0"/>
              <a:t>narrative </a:t>
            </a:r>
            <a:r>
              <a:rPr lang="en-AU" dirty="0" smtClean="0"/>
              <a:t>- therapist’s </a:t>
            </a:r>
            <a:r>
              <a:rPr lang="en-AU" dirty="0"/>
              <a:t>bodily experience must arise from the therapist’s body, not the </a:t>
            </a:r>
            <a:r>
              <a:rPr lang="en-AU" dirty="0" smtClean="0"/>
              <a:t>client’s </a:t>
            </a:r>
          </a:p>
          <a:p>
            <a:endParaRPr lang="en-AU" dirty="0"/>
          </a:p>
          <a:p>
            <a:pPr>
              <a:buFont typeface="Wingdings" panose="05000000000000000000" pitchFamily="2" charset="2"/>
              <a:buChar char="Ø"/>
            </a:pPr>
            <a:r>
              <a:rPr lang="en-AU" dirty="0" smtClean="0"/>
              <a:t> Coral:</a:t>
            </a:r>
          </a:p>
          <a:p>
            <a:pPr lvl="1"/>
            <a:r>
              <a:rPr lang="en-AU" dirty="0" smtClean="0"/>
              <a:t>Throat </a:t>
            </a:r>
            <a:r>
              <a:rPr lang="en-AU" dirty="0"/>
              <a:t>issues that workers experience </a:t>
            </a:r>
            <a:r>
              <a:rPr lang="en-AU" dirty="0" smtClean="0"/>
              <a:t>= taking </a:t>
            </a:r>
            <a:r>
              <a:rPr lang="en-AU" dirty="0"/>
              <a:t>on the client’s felt experience rather than ‘energy</a:t>
            </a:r>
            <a:r>
              <a:rPr lang="en-AU" dirty="0" smtClean="0"/>
              <a:t>’, the </a:t>
            </a:r>
            <a:r>
              <a:rPr lang="en-AU" dirty="0"/>
              <a:t>client’s feeling of not being able to say what they want to say – </a:t>
            </a:r>
            <a:r>
              <a:rPr lang="en-AU" dirty="0" smtClean="0"/>
              <a:t>i.e., ‘the </a:t>
            </a:r>
            <a:r>
              <a:rPr lang="en-AU" dirty="0"/>
              <a:t>body as receiver</a:t>
            </a:r>
            <a:r>
              <a:rPr lang="en-AU" dirty="0" smtClean="0"/>
              <a:t>’.</a:t>
            </a:r>
          </a:p>
        </p:txBody>
      </p:sp>
    </p:spTree>
    <p:extLst>
      <p:ext uri="{BB962C8B-B14F-4D97-AF65-F5344CB8AC3E}">
        <p14:creationId xmlns:p14="http://schemas.microsoft.com/office/powerpoint/2010/main" val="1856888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80383842"/>
              </p:ext>
            </p:extLst>
          </p:nvPr>
        </p:nvGraphicFramePr>
        <p:xfrm>
          <a:off x="0" y="764704"/>
          <a:ext cx="8964488"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251520" y="116632"/>
            <a:ext cx="8676456" cy="576064"/>
          </a:xfrm>
          <a:solidFill>
            <a:schemeClr val="bg1"/>
          </a:solidFill>
        </p:spPr>
        <p:txBody>
          <a:bodyPr>
            <a:normAutofit/>
          </a:bodyPr>
          <a:lstStyle/>
          <a:p>
            <a:pPr algn="ctr"/>
            <a:r>
              <a:rPr lang="en-US" sz="2800" dirty="0"/>
              <a:t>Frank </a:t>
            </a:r>
            <a:r>
              <a:rPr lang="en-US" sz="2800" dirty="0" smtClean="0"/>
              <a:t>asks ‘How does Coral’s story serve us?’ </a:t>
            </a:r>
            <a:r>
              <a:rPr lang="en-US" sz="1800" dirty="0"/>
              <a:t>(2012) </a:t>
            </a:r>
            <a:endParaRPr lang="en-AU" sz="1800" dirty="0"/>
          </a:p>
        </p:txBody>
      </p:sp>
    </p:spTree>
    <p:extLst>
      <p:ext uri="{BB962C8B-B14F-4D97-AF65-F5344CB8AC3E}">
        <p14:creationId xmlns:p14="http://schemas.microsoft.com/office/powerpoint/2010/main" val="4196872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AU" dirty="0"/>
          </a:p>
        </p:txBody>
      </p:sp>
      <p:sp>
        <p:nvSpPr>
          <p:cNvPr id="3" name="Content Placeholder 2"/>
          <p:cNvSpPr>
            <a:spLocks noGrp="1"/>
          </p:cNvSpPr>
          <p:nvPr>
            <p:ph idx="1"/>
          </p:nvPr>
        </p:nvSpPr>
        <p:spPr>
          <a:xfrm>
            <a:off x="450942" y="1700808"/>
            <a:ext cx="8229600" cy="2044824"/>
          </a:xfrm>
        </p:spPr>
        <p:txBody>
          <a:bodyPr/>
          <a:lstStyle/>
          <a:p>
            <a:pPr marL="0" indent="0" algn="just">
              <a:buNone/>
            </a:pPr>
            <a:r>
              <a:rPr lang="en-US" dirty="0" smtClean="0"/>
              <a:t>….the </a:t>
            </a:r>
            <a:r>
              <a:rPr lang="en-US" dirty="0"/>
              <a:t>body, as subject, needs to be recognized and accounted for in professional </a:t>
            </a:r>
            <a:r>
              <a:rPr lang="en-US" dirty="0" smtClean="0"/>
              <a:t>practice and joy found in the stories we share about what we feel in our bodies during practice encounters… provides a much richer account of our practice</a:t>
            </a:r>
            <a:endParaRPr lang="en-AU" dirty="0"/>
          </a:p>
          <a:p>
            <a:pPr marL="0" indent="0">
              <a:buNone/>
            </a:pPr>
            <a:endParaRPr lang="en-AU" dirty="0"/>
          </a:p>
        </p:txBody>
      </p:sp>
      <p:sp>
        <p:nvSpPr>
          <p:cNvPr id="5" name="Rectangle 4"/>
          <p:cNvSpPr/>
          <p:nvPr/>
        </p:nvSpPr>
        <p:spPr>
          <a:xfrm>
            <a:off x="971600" y="4149080"/>
            <a:ext cx="7272808" cy="2123658"/>
          </a:xfrm>
          <a:prstGeom prst="rect">
            <a:avLst/>
          </a:prstGeom>
        </p:spPr>
        <p:txBody>
          <a:bodyPr wrap="square">
            <a:spAutoFit/>
          </a:bodyPr>
          <a:lstStyle/>
          <a:p>
            <a:pPr algn="ctr"/>
            <a:r>
              <a:rPr lang="en-AU" sz="2400" b="1" dirty="0">
                <a:solidFill>
                  <a:schemeClr val="tx2">
                    <a:lumMod val="75000"/>
                  </a:schemeClr>
                </a:solidFill>
                <a:latin typeface="Bradley Hand ITC" panose="03070402050302030203" pitchFamily="66" charset="0"/>
                <a:cs typeface="Arial" charset="0"/>
              </a:rPr>
              <a:t>‘</a:t>
            </a:r>
            <a:r>
              <a:rPr lang="en-AU" sz="2400" b="1" dirty="0">
                <a:solidFill>
                  <a:schemeClr val="tx2">
                    <a:lumMod val="75000"/>
                  </a:schemeClr>
                </a:solidFill>
                <a:latin typeface="Bradley Hand ITC" panose="03070402050302030203" pitchFamily="66" charset="0"/>
                <a:cs typeface="Andalus" panose="02020603050405020304" pitchFamily="18" charset="-78"/>
              </a:rPr>
              <a:t>How  social  work  practice  is  generally  written  and  talked  about lacks  atmosphere,  as  it  largely  fails  to capture  the  texture,  feel, the  lived  experiences  of  where  the work  goes  on  and  how  this impacts  on  perception  and  what  does  (and does not)  get  done.’ </a:t>
            </a:r>
            <a:r>
              <a:rPr lang="en-AU" sz="1200" dirty="0">
                <a:solidFill>
                  <a:schemeClr val="tx2">
                    <a:lumMod val="75000"/>
                  </a:schemeClr>
                </a:solidFill>
                <a:latin typeface="Arial" charset="0"/>
                <a:cs typeface="Arial" charset="0"/>
              </a:rPr>
              <a:t>(Ferguson, 2010:3)</a:t>
            </a:r>
            <a:endParaRPr lang="en-US" dirty="0">
              <a:solidFill>
                <a:schemeClr val="tx2">
                  <a:lumMod val="75000"/>
                </a:schemeClr>
              </a:solidFill>
            </a:endParaRPr>
          </a:p>
        </p:txBody>
      </p:sp>
    </p:spTree>
    <p:extLst>
      <p:ext uri="{BB962C8B-B14F-4D97-AF65-F5344CB8AC3E}">
        <p14:creationId xmlns:p14="http://schemas.microsoft.com/office/powerpoint/2010/main" val="3159798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n-AU" sz="3600" dirty="0" smtClean="0">
                <a:solidFill>
                  <a:schemeClr val="tx2">
                    <a:lumMod val="75000"/>
                  </a:schemeClr>
                </a:solidFill>
              </a:rPr>
              <a:t>What’s ahead:</a:t>
            </a:r>
            <a:endParaRPr lang="en-AU" sz="3600" dirty="0"/>
          </a:p>
        </p:txBody>
      </p:sp>
      <p:sp>
        <p:nvSpPr>
          <p:cNvPr id="3" name="Content Placeholder 2"/>
          <p:cNvSpPr>
            <a:spLocks noGrp="1"/>
          </p:cNvSpPr>
          <p:nvPr>
            <p:ph idx="1"/>
          </p:nvPr>
        </p:nvSpPr>
        <p:spPr>
          <a:xfrm>
            <a:off x="251520" y="1340768"/>
            <a:ext cx="8784976" cy="5400600"/>
          </a:xfrm>
        </p:spPr>
        <p:txBody>
          <a:bodyPr>
            <a:noAutofit/>
          </a:bodyPr>
          <a:lstStyle/>
          <a:p>
            <a:r>
              <a:rPr lang="en-AU" dirty="0"/>
              <a:t>Relational, body-oriented and brain-based approaches to recovery and change </a:t>
            </a:r>
            <a:r>
              <a:rPr lang="en-AU" dirty="0" smtClean="0"/>
              <a:t>becoming increasingly </a:t>
            </a:r>
            <a:r>
              <a:rPr lang="en-AU" dirty="0"/>
              <a:t>popular </a:t>
            </a:r>
            <a:r>
              <a:rPr lang="en-AU" dirty="0" smtClean="0"/>
              <a:t>BUT little </a:t>
            </a:r>
            <a:r>
              <a:rPr lang="en-AU" dirty="0"/>
              <a:t>in the </a:t>
            </a:r>
            <a:r>
              <a:rPr lang="en-AU" sz="2800" b="1" dirty="0">
                <a:solidFill>
                  <a:schemeClr val="tx2">
                    <a:lumMod val="75000"/>
                  </a:schemeClr>
                </a:solidFill>
                <a:effectLst>
                  <a:outerShdw blurRad="38100" dist="38100" dir="2700000" algn="tl">
                    <a:srgbClr val="000000">
                      <a:alpha val="43137"/>
                    </a:srgbClr>
                  </a:outerShdw>
                </a:effectLst>
              </a:rPr>
              <a:t>literature</a:t>
            </a:r>
            <a:r>
              <a:rPr lang="en-AU" dirty="0"/>
              <a:t> to describe how practitioners navigate </a:t>
            </a:r>
            <a:r>
              <a:rPr lang="en-AU" dirty="0" smtClean="0"/>
              <a:t>own </a:t>
            </a:r>
            <a:r>
              <a:rPr lang="en-AU" dirty="0"/>
              <a:t>somatic maps in the </a:t>
            </a:r>
            <a:r>
              <a:rPr lang="en-AU" dirty="0" smtClean="0"/>
              <a:t>process</a:t>
            </a:r>
          </a:p>
          <a:p>
            <a:endParaRPr lang="en-AU" sz="2000" dirty="0"/>
          </a:p>
          <a:p>
            <a:r>
              <a:rPr lang="en-AU" sz="2800" b="1" dirty="0" smtClean="0">
                <a:solidFill>
                  <a:schemeClr val="tx2">
                    <a:lumMod val="75000"/>
                  </a:schemeClr>
                </a:solidFill>
                <a:effectLst>
                  <a:outerShdw blurRad="38100" dist="38100" dir="2700000" algn="tl">
                    <a:srgbClr val="000000">
                      <a:alpha val="43137"/>
                    </a:srgbClr>
                  </a:outerShdw>
                </a:effectLst>
              </a:rPr>
              <a:t>PhD research </a:t>
            </a:r>
            <a:r>
              <a:rPr lang="en-AU" sz="2800" b="1" dirty="0">
                <a:solidFill>
                  <a:schemeClr val="tx2">
                    <a:lumMod val="75000"/>
                  </a:schemeClr>
                </a:solidFill>
                <a:effectLst>
                  <a:outerShdw blurRad="38100" dist="38100" dir="2700000" algn="tl">
                    <a:srgbClr val="000000">
                      <a:alpha val="43137"/>
                    </a:srgbClr>
                  </a:outerShdw>
                </a:effectLst>
              </a:rPr>
              <a:t>project </a:t>
            </a:r>
            <a:r>
              <a:rPr lang="en-AU" dirty="0" smtClean="0"/>
              <a:t>(2010-11) – </a:t>
            </a:r>
            <a:r>
              <a:rPr lang="en-AU" dirty="0" smtClean="0">
                <a:solidFill>
                  <a:schemeClr val="bg2">
                    <a:lumMod val="25000"/>
                  </a:schemeClr>
                </a:solidFill>
              </a:rPr>
              <a:t>In depth interviews </a:t>
            </a:r>
            <a:r>
              <a:rPr lang="en-AU" dirty="0" smtClean="0"/>
              <a:t>exploring </a:t>
            </a:r>
            <a:r>
              <a:rPr lang="en-AU" dirty="0"/>
              <a:t>stories about </a:t>
            </a:r>
            <a:r>
              <a:rPr lang="en-AU" dirty="0" smtClean="0"/>
              <a:t>human service workers’ experiences </a:t>
            </a:r>
            <a:r>
              <a:rPr lang="en-AU" dirty="0"/>
              <a:t>of the body </a:t>
            </a:r>
            <a:r>
              <a:rPr lang="en-AU" dirty="0" smtClean="0"/>
              <a:t>in their </a:t>
            </a:r>
            <a:r>
              <a:rPr lang="en-AU" dirty="0"/>
              <a:t>own professional practice. </a:t>
            </a:r>
            <a:endParaRPr lang="en-AU" dirty="0" smtClean="0"/>
          </a:p>
          <a:p>
            <a:endParaRPr lang="en-AU" sz="2000" b="1" dirty="0"/>
          </a:p>
          <a:p>
            <a:r>
              <a:rPr lang="en-AU" sz="2800" b="1" dirty="0" smtClean="0">
                <a:solidFill>
                  <a:schemeClr val="tx2">
                    <a:lumMod val="75000"/>
                  </a:schemeClr>
                </a:solidFill>
                <a:effectLst>
                  <a:outerShdw blurRad="38100" dist="38100" dir="2700000" algn="tl">
                    <a:srgbClr val="000000">
                      <a:alpha val="43137"/>
                    </a:srgbClr>
                  </a:outerShdw>
                </a:effectLst>
              </a:rPr>
              <a:t>Coral’s stories</a:t>
            </a:r>
            <a:r>
              <a:rPr lang="en-AU" sz="2800" dirty="0" smtClean="0"/>
              <a:t> </a:t>
            </a:r>
            <a:r>
              <a:rPr lang="en-AU" dirty="0" smtClean="0"/>
              <a:t>of how she </a:t>
            </a:r>
            <a:r>
              <a:rPr lang="en-AU" dirty="0"/>
              <a:t>navigates her own somatic map as she interacts with traumatised women and </a:t>
            </a:r>
            <a:r>
              <a:rPr lang="en-AU" dirty="0" smtClean="0"/>
              <a:t>workers </a:t>
            </a:r>
            <a:r>
              <a:rPr lang="en-AU" dirty="0"/>
              <a:t>in a domestic violence service. </a:t>
            </a:r>
          </a:p>
        </p:txBody>
      </p:sp>
    </p:spTree>
    <p:extLst>
      <p:ext uri="{BB962C8B-B14F-4D97-AF65-F5344CB8AC3E}">
        <p14:creationId xmlns:p14="http://schemas.microsoft.com/office/powerpoint/2010/main" val="3548192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4166588" cy="990600"/>
          </a:xfrm>
        </p:spPr>
        <p:txBody>
          <a:bodyPr>
            <a:noAutofit/>
          </a:bodyPr>
          <a:lstStyle/>
          <a:p>
            <a:pPr algn="ctr"/>
            <a:r>
              <a:rPr lang="en-AU" sz="2800" dirty="0">
                <a:solidFill>
                  <a:schemeClr val="tx2">
                    <a:lumMod val="75000"/>
                  </a:schemeClr>
                </a:solidFill>
              </a:rPr>
              <a:t>What does it feel like to be a </a:t>
            </a:r>
            <a:r>
              <a:rPr lang="en-AU" sz="2800" dirty="0" smtClean="0">
                <a:solidFill>
                  <a:schemeClr val="tx2">
                    <a:lumMod val="75000"/>
                  </a:schemeClr>
                </a:solidFill>
              </a:rPr>
              <a:t>human service worker?</a:t>
            </a:r>
            <a:endParaRPr lang="en-AU" sz="2800" dirty="0">
              <a:solidFill>
                <a:schemeClr val="tx2">
                  <a:lumMod val="75000"/>
                </a:schemeClr>
              </a:solidFill>
            </a:endParaRPr>
          </a:p>
        </p:txBody>
      </p:sp>
      <p:pic>
        <p:nvPicPr>
          <p:cNvPr id="4101" name="Picture 5" descr="regular-msn-emoticons"/>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23528" y="1628799"/>
            <a:ext cx="4412707" cy="49555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102" name="Rectangle 6"/>
          <p:cNvSpPr>
            <a:spLocks noChangeArrowheads="1"/>
          </p:cNvSpPr>
          <p:nvPr/>
        </p:nvSpPr>
        <p:spPr bwMode="auto">
          <a:xfrm>
            <a:off x="3203848" y="6565105"/>
            <a:ext cx="12891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AU" sz="1000" dirty="0"/>
              <a:t>(cool-smileys.com) </a:t>
            </a:r>
          </a:p>
        </p:txBody>
      </p:sp>
      <p:sp>
        <p:nvSpPr>
          <p:cNvPr id="5" name="Rectangle 2"/>
          <p:cNvSpPr txBox="1">
            <a:spLocks noChangeArrowheads="1"/>
          </p:cNvSpPr>
          <p:nvPr/>
        </p:nvSpPr>
        <p:spPr>
          <a:xfrm>
            <a:off x="5177238" y="1268760"/>
            <a:ext cx="3693096" cy="990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AU" sz="2800" dirty="0" smtClean="0">
                <a:solidFill>
                  <a:schemeClr val="tx2">
                    <a:lumMod val="75000"/>
                  </a:schemeClr>
                </a:solidFill>
              </a:rPr>
              <a:t>What does this feeling look like in your body?</a:t>
            </a:r>
            <a:endParaRPr lang="en-AU" sz="2800" dirty="0">
              <a:solidFill>
                <a:schemeClr val="tx2">
                  <a:lumMod val="75000"/>
                </a:scheme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564904"/>
            <a:ext cx="2887348" cy="361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7524328" y="5733256"/>
            <a:ext cx="8370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AU" sz="800" dirty="0"/>
              <a:t>(photaki.com) </a:t>
            </a:r>
          </a:p>
        </p:txBody>
      </p:sp>
    </p:spTree>
    <p:extLst>
      <p:ext uri="{BB962C8B-B14F-4D97-AF65-F5344CB8AC3E}">
        <p14:creationId xmlns:p14="http://schemas.microsoft.com/office/powerpoint/2010/main" val="160625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5575" y="225289"/>
            <a:ext cx="8736905" cy="1527448"/>
          </a:xfrm>
        </p:spPr>
        <p:txBody>
          <a:bodyPr>
            <a:noAutofit/>
          </a:bodyPr>
          <a:lstStyle/>
          <a:p>
            <a:pPr algn="ctr"/>
            <a:r>
              <a:rPr lang="en-AU" sz="3600" dirty="0">
                <a:solidFill>
                  <a:schemeClr val="tx2">
                    <a:lumMod val="75000"/>
                  </a:schemeClr>
                </a:solidFill>
              </a:rPr>
              <a:t>How would your feeling impact </a:t>
            </a:r>
            <a:r>
              <a:rPr lang="en-AU" sz="3600" dirty="0" smtClean="0">
                <a:solidFill>
                  <a:schemeClr val="tx2">
                    <a:lumMod val="75000"/>
                  </a:schemeClr>
                </a:solidFill>
              </a:rPr>
              <a:t>your ‘clients’ and/or your colleagues’ experience?</a:t>
            </a:r>
            <a:endParaRPr lang="en-AU" sz="3600" dirty="0">
              <a:solidFill>
                <a:schemeClr val="tx2">
                  <a:lumMod val="75000"/>
                </a:schemeClr>
              </a:solidFill>
            </a:endParaRPr>
          </a:p>
        </p:txBody>
      </p:sp>
      <p:sp>
        <p:nvSpPr>
          <p:cNvPr id="5" name="Content Placeholder 4"/>
          <p:cNvSpPr>
            <a:spLocks noGrp="1"/>
          </p:cNvSpPr>
          <p:nvPr>
            <p:ph idx="1"/>
          </p:nvPr>
        </p:nvSpPr>
        <p:spPr>
          <a:xfrm>
            <a:off x="467544" y="1916832"/>
            <a:ext cx="8229600" cy="4732784"/>
          </a:xfrm>
        </p:spPr>
        <p:txBody>
          <a:bodyPr>
            <a:normAutofit/>
          </a:bodyPr>
          <a:lstStyle/>
          <a:p>
            <a:pPr marL="0" indent="0">
              <a:spcBef>
                <a:spcPct val="50000"/>
              </a:spcBef>
              <a:buNone/>
            </a:pPr>
            <a:r>
              <a:rPr lang="en-AU" sz="3200" dirty="0" smtClean="0"/>
              <a:t>In </a:t>
            </a:r>
            <a:r>
              <a:rPr lang="en-AU" sz="3200" dirty="0"/>
              <a:t>pairs…. </a:t>
            </a:r>
            <a:endParaRPr lang="en-AU" sz="3200" dirty="0" smtClean="0"/>
          </a:p>
          <a:p>
            <a:pPr marL="0" indent="0">
              <a:spcBef>
                <a:spcPct val="50000"/>
              </a:spcBef>
              <a:buNone/>
            </a:pPr>
            <a:endParaRPr lang="en-AU" sz="800" dirty="0"/>
          </a:p>
          <a:p>
            <a:pPr lvl="1">
              <a:spcBef>
                <a:spcPts val="0"/>
              </a:spcBef>
              <a:buFontTx/>
              <a:buChar char="•"/>
            </a:pPr>
            <a:r>
              <a:rPr lang="en-AU" dirty="0"/>
              <a:t> </a:t>
            </a:r>
            <a:r>
              <a:rPr lang="en-AU" sz="2800" b="1" dirty="0" smtClean="0">
                <a:latin typeface="Bradley Hand ITC" panose="03070402050302030203" pitchFamily="66" charset="0"/>
              </a:rPr>
              <a:t>Take  turns  talking  to  each  other  while  in  the </a:t>
            </a:r>
          </a:p>
          <a:p>
            <a:pPr marL="274320" lvl="1" indent="0">
              <a:spcBef>
                <a:spcPts val="0"/>
              </a:spcBef>
              <a:buNone/>
            </a:pPr>
            <a:r>
              <a:rPr lang="en-AU" sz="2800" b="1" dirty="0">
                <a:latin typeface="Bradley Hand ITC" panose="03070402050302030203" pitchFamily="66" charset="0"/>
              </a:rPr>
              <a:t> </a:t>
            </a:r>
            <a:r>
              <a:rPr lang="en-AU" sz="2800" b="1" dirty="0" smtClean="0">
                <a:latin typeface="Bradley Hand ITC" panose="03070402050302030203" pitchFamily="66" charset="0"/>
              </a:rPr>
              <a:t>  position  you  chose</a:t>
            </a:r>
          </a:p>
          <a:p>
            <a:pPr marL="274320" lvl="1" indent="0">
              <a:spcBef>
                <a:spcPts val="0"/>
              </a:spcBef>
              <a:buNone/>
            </a:pPr>
            <a:endParaRPr lang="en-AU" sz="2800" b="1" dirty="0" smtClean="0">
              <a:latin typeface="Bradley Hand ITC" panose="03070402050302030203" pitchFamily="66" charset="0"/>
            </a:endParaRPr>
          </a:p>
          <a:p>
            <a:pPr lvl="1">
              <a:lnSpc>
                <a:spcPct val="110000"/>
              </a:lnSpc>
              <a:spcBef>
                <a:spcPts val="0"/>
              </a:spcBef>
              <a:buFontTx/>
              <a:buChar char="•"/>
            </a:pPr>
            <a:r>
              <a:rPr lang="en-AU" sz="2800" dirty="0" smtClean="0"/>
              <a:t> </a:t>
            </a:r>
            <a:r>
              <a:rPr lang="en-AU" sz="2800" dirty="0"/>
              <a:t>Discuss what effect </a:t>
            </a:r>
            <a:r>
              <a:rPr lang="en-AU" sz="2800" dirty="0" smtClean="0"/>
              <a:t>you think this had or would</a:t>
            </a:r>
          </a:p>
          <a:p>
            <a:pPr marL="274320" lvl="1" indent="0">
              <a:lnSpc>
                <a:spcPct val="110000"/>
              </a:lnSpc>
              <a:spcBef>
                <a:spcPts val="0"/>
              </a:spcBef>
              <a:buNone/>
            </a:pPr>
            <a:r>
              <a:rPr lang="en-AU" sz="2800" dirty="0"/>
              <a:t> </a:t>
            </a:r>
            <a:r>
              <a:rPr lang="en-AU" sz="2800" dirty="0" smtClean="0"/>
              <a:t>  have on  others </a:t>
            </a:r>
          </a:p>
          <a:p>
            <a:pPr marL="274320" lvl="1" indent="0">
              <a:lnSpc>
                <a:spcPct val="110000"/>
              </a:lnSpc>
              <a:spcBef>
                <a:spcPts val="0"/>
              </a:spcBef>
              <a:buNone/>
            </a:pPr>
            <a:endParaRPr lang="en-AU" sz="2800" dirty="0" smtClean="0"/>
          </a:p>
          <a:p>
            <a:pPr lvl="1">
              <a:lnSpc>
                <a:spcPct val="110000"/>
              </a:lnSpc>
              <a:spcBef>
                <a:spcPts val="0"/>
              </a:spcBef>
            </a:pPr>
            <a:r>
              <a:rPr lang="en-AU" sz="2800" dirty="0" smtClean="0"/>
              <a:t> </a:t>
            </a:r>
            <a:r>
              <a:rPr lang="en-AU" sz="2800" dirty="0"/>
              <a:t>Did you expect this? </a:t>
            </a:r>
            <a:r>
              <a:rPr lang="en-AU" sz="2800" dirty="0" smtClean="0"/>
              <a:t>Why? </a:t>
            </a:r>
            <a:r>
              <a:rPr lang="en-AU" sz="2800" dirty="0"/>
              <a:t>Why not?</a:t>
            </a:r>
          </a:p>
          <a:p>
            <a:endParaRPr lang="en-AU" dirty="0"/>
          </a:p>
        </p:txBody>
      </p:sp>
      <p:sp>
        <p:nvSpPr>
          <p:cNvPr id="2" name="AutoShape 2" descr="data:image/jpeg;base64,/9j/4AAQSkZJRgABAQAAAQABAAD/2wCEAAkGBhMSERUUEhQVFRUVFxQUFBUVFBUXFBQVFBQVFBQUFBUXHCYeFxkjGRQUHy8gIycpLCwsFR4xNTAqNSYrLCkBCQoKDgwOGg8PGiwkHyQsLCwsKSksLCwpLCwsKSwsKSksLCwsLCksKSwpLCwsKSwpLCwsLCksLCksLCksLCksLP/AABEIAMcA/QMBIgACEQEDEQH/xAAcAAABBAMBAAAAAAAAAAAAAAAEAgMFBgABBwj/xABJEAABAwIDBAYGCAMECQUAAAABAAIRAyEEEjEFQVFhBhMicYGRBzJSobHRI0JTkpPB0vAUguEVYnJzFjRUoqOywtPxFzNDRIP/xAAZAQACAwEAAAAAAAAAAAAAAAABAwACBAX/xAAmEQACAgIDAAEDBQEAAAAAAAAAAQIRAxIhMUEEFCJRMjNhcZET/9oADAMBAAIRAxEAPwDrhcOKTnHFc59IjiMWIJH0VPQkb38Cqx/FvGj3/iP+aKiwWdtzjiPNaLhxHmFxL+0Kv2tX8Wp+pb/tOt9tW/FqfqU0YLO15m8R5hZmbxHmFxQbWr/b1vxqn6ktu2cRur1vxanzU1YbO0COI8wstxHmFxgbcxP+0VvxX/NODb2KH/2K34jvmpqyWdktxHmFsAcvMLjrdu4n/aK33ylt2/ivt6vmD+SmrBaOvgDklZVyEdIMT9vU/wB39KWOkOJ+3f5U/wBKGrJaOt5FrIuTjpDiftnfdpfoSh0jxP2x+5S/QpqyWjq2Ra6tcrHSTE/an8Ol+hKHSXE/a/8ADpfoR1kS0dS6vks6tcvHSfFfa/8ADpfpSx0pxX2g/Dp/JTWRNkdN6tKyLmY6V4n22/canB0txPtt+4PmjrImyOkZFmVc7b0uxPtM+4fycnP9MMTxp/df+tDWRNkdAhJLFzv/AE7xI+y+7U/7iWOn+I9ml5VP1qaslo6B1a11aoQ9IVf2Kfm/5pQ9Itb7Kn993yKlMlovfVpLmKj/APqRUGtFn4h/QmNo+lFzKZJogHd9LPu6tDknAb046b08LTLGOBq6BupHfwXIMVin1AXuN3SSe9BY7Gur1H1HG7iSfFbpFzhlJsmJFWIo0y48k5iqkGAUrrA0wENWcCUWiHYfSP8A60P8qn8XqouVu9I3+tD/ACqf/Uqk9BdFhslZK0VpEBuURhfraTA1sAC4NcSe4x4oZLoMJMDgeOgEnTkoQKrNp5nQezlBYRck29bnBdPCPNRa3JqLAGxNiSABfeRmmPyQgpGY0MTffaVsD5qADKbGnICYGUu1+tmI9+UDlruSKQbN40Mzbw5pljSbcAT+ZSmUjfl5qEC7Etk3MZvZtYmZ4BKe9hkCBElp3mYgHnHvlC9WU4KBmLW5j3KAHqobbLwvffvA5JIakNppzqkSDzGtyiSBrPE3Ed29O1aNMHV1iQREwBO/j6o80I6ksDEaIE0m0zGYkRYxv9a+lvq+9NnJaJ3Tp4weKR1Vp5x3d/BbOG7QGsxpc3ANh4qEHjki2sDUb5MgXtaL30S6XVx2ieeXgRaN1rk90IavhS07xp4HeJ5JLqEb5G+P6hQAcypSgSDrfmJaY7/WCcoPpk6G7SAJk5iCJNoIuPJAjBmXQbC4nUzcD/FG7v4IjA4eS0zq6P8Alv71CEfVOkcL96Qn6tCN0cLymixAIglJLkpwSW0ySAP3vJPKFACsVSYR2XHQ3OodNrcIj961bbeMcRDotZWmpUblAaBMEOJGpO8cLW8zvtV9uUgBoZvJOnKB3IMsiDpSU71hCQ18WCeEeKCCDYgHVOU22WVTI7lunWAEFQh27pvhWvxObNbq6Y8p+arj8JT4oXF49xNySUDUxJ7lznmyS6dG5YYokKuFZuKEfSHFR1TaCBrY5x0Kdjnk9Fzxx8JotTlJpm2pt52/NRGD2jNnKYwtSCHcL+MW98LXGVmVqjbXmeenG2kXToeZB0IAHkk55y29UAWsTHPin+sEggCbzPcAN/erFRtgjyjzTrJ/fzW6TrGeFu+R+Upxkf1/ooQ0+oTrz95n4pTajhcEgp4tEg6Aujw4+9La0Xv3IgGQZ8gEshP9WNRy+F9UrLyRBYyKZMRvSqey3VqlOkHFgeHuqOEZmsaQIbO8l3uKeDv38uCM2dQPWCp2jlY8BovmIc0iBxAzW5hI+RJxg6HYI7TLls/A0qNJrKTcrWiI1niSTck8SqX0u2M2hUbVpWp1HhlRn1Wvd6r2eyCbECymNn9JnuY8uw1VhZoCWkvvAgyIvxjigdpYo4qix2SpTAqNcWvbDoYHO7twWKMtWmbJY7TIQYMnSNJNwOPnofJYaLmngb6HcOYRbqN4jT/z8Ss/h7A2Hiuoc2wQYZ5m0EX843+IUlsHZTqrwDIAu7drw5p3Z2BJqCRIBud1rq5Mc1psN11ny5dOB2PHtyCYXYtKmC0tzTqXXJHeVRtuYZjazxTENGg3Dir5Xxzcjnd659WfmJPEyl/Hbk2xmZJJIBcxbw5DSdD2TroTYwe8AjxT7gmntWyjMM4l3Fo7QGW92jdYRPjuhBdIz1lEnLEMAFmgmJvLQJEWhTFevFoBE5iDeDEQeEcOUoXaJDqYaQR2RHqwQd9hJFwlzvXgtDvk5j1qXSeZTuNweR7m8NFYuh+wWYqnVabObofgVRySVjYwcnqVretPvuSsVRLHuY7VpIPglgWVxb4OlbTwQbpqq7imka+Su2Hh4zFVrbeDJcbWXPpRZ0U9kVmtVnRIYE/WoQg6tSNE9c9CJcdhLwLRqp3ZNWYDtPyVZp1YKm8PUgNPGEG3HoCipE0GiOc6cu9O9UIkHhx1Ouvj7kkAZSeEeMz8kl+MZShz7ixygiSL/JanNKNsy626DMPhcxiRpZxMCe8+CXtCj1IBcc0kDs3AnfPBQjOlDHU3uYAHGQQ65bybNgNLqMwm3z1hZVcCxwmDvto2NCscs2Vv7VSX+mqOGFcstnXNzBs3/PeJ4ok0400t8JVYxWOp06Yex/ZdESBLYJsd5M71M7B2j/EUS8HR2V268TPitGHK5rlCMuLTokWJ1zk25pHu8JEhBY/blOkcpJc+LMbdx4ch4rSIqyRsn8Ljcj2cMxt3i/uHuVNxvTJzR2aRAIsX8eJA3fFH9Bdo/wAXUr0qroqOax9Nw+r1ZM5RpYlp5glIz04NGjBFxmmy64jbX0sRrlabP7BBzCGhpD5BFwQk7T2iScoAECDG7TThp8UHTdig4NNKi6oOyKm8D2iNfcop+NaXOAfnLXuY8wQczbHlHCN0LJhhtPnzk2fIkow4DwJPHv8A6pwC408dEHSqg70ZRdMQY3eengukcoldkUzN95jyKngfW5BQWzK+VonjKlKOLBBIXIyzTyM6eODUEMYqkOpPcVSwyTAuTorxUcDTPcq9sxgbmfFwTHgnYMihBsrkxvJJIia+Ecz1mkTpKZZZwPAg+9HbQ2oapvoFHuet0G5RtmOcVGTSN1nxaBIBadCDp254/Ic05VxDXRMyAYJawTLS36t9Y8GpFZ7Nwnsxa3b9ru5LMVXBY0AgxAjJETJJDu+Ai1wVRz/pZhC2qXDQqw+i5naeSNbSiMRh2VbPCM2MWs+jYI5hc6cnpqzpY4LfZFQ6a4QMxLyPrGVANrqy9NMKQ86lVNacbuKM2ZVNnWdjY6QJRW1WZm2Cq+wcVGqsT8ZmakyjY2MqKntFoaoCs+6su0qVyoLE0IVocEnyBgqaoVCWNHcogMVq2bsk9WHnwRlVpFFaTZKYZgyzwI8ZB5W0O9V7EVgXFzwMujWmS4gTYDTfMqwVaQa2HEi0mRECCb+A96p78SMxvuIHdyRm9nS8KwVK36NdWXlwpuAtmg2zeI+CYpMy5XgSZhwPlACMe9gLYMgiSBuOhCytRcG5mtEGbHV/PiI4okFHCucNOxmjUEtkwSRuRey8c/CNeHEAZhI9otMRzEH4KErVy1rAZa6RadRN5Tm1MQH1XDN2c+bvj9hCmG0dBxe0w2i6oDYCROsmw8ZKpdWo83NNsH2rOdOpzEyTzRrtoF2FAiXZwG89XSop4BOrnOnUwJ7oJn92T07QtLWzGPEznIdwcCRYmATv3IjZeIr0MRTqUhNQPblvLSXnLlfG45oPIoWo1sgEOGggXIPAcRyVx6J+j2rUeyrUc6mwdtrSC2o8tu0R9VsxJO6YF5VZyUVyXir6OyhmQiPEixJ4i8HuK5R0/qUcNjc1EuJqgvxDAZa0w0Mc0R2Zh0gnwFk90t6WVMO76J1RtcEdY0OBp5SNXsMtvI3BUHH7XdianW1KrzUsJcZAAJIa0j1Wgk2iAk4U72GZEui7bJxgqiWkGInlPHgpptMzlJHfu05Lm2CxzqdRpdE6yMvabPaDo1EDzAV7p1lsTsxTjTJ2g2wvPcpTB6d6B2Y3OwEqQZTgLgz/AHH/AGdeH6ELbThh8VGY2jkoHnJTlfH5AZsFB7U6QZxlGmiZiTm1FEn9qcmR2dROO24GktaMxGp3D5p7HYwNbrE/v99yrlR4dpYRJPLcPFdOeSnqjnRx2rYU3pK8usGxpvvxIUxR2xTqbsrt4+r4cFSK3EWCJoVy0jwHehtLuyKKLfjwAQWEkRebd6J2djmyobA4rN2CRpaT7pUa7FOY4gA+SVOO6tDsc9HTJ7btQPeYE2VWOwHOJOinNiVXVHHMD4qdq0GjRVgpx+1IZOWOSuTKzgKVxKsFFpIsEBs3DNF3FTDMU3QIyl+CiRGYzDKBxmHJKt+KeIUdV2dIzJW2vLHpbcFfwOzszwOYVx2pS6trGjSEHszBQ8FObZ25hy8Ne6pI9hrSPe4KsMt5U30iZMVY2kQW3qr8oynUhvLfY9+iiMJTNzl7LRmuJIneOLVYcfUpVKZ6vrHkxDSwCe8hxiNVF1MWaDQ09oQ4FpHqtdPZnvPuWrZS/SZNXHsj8PVBaYpnMTq31ecTdEVKuQ5g7MDuOrDGhHvQFTEua1ouGkEgeO46hMBky4vgmIEkk96tQLF4ukS2S2HTJdrIOl+9MU6Di6w7eZoA79/NE4Wq4jJqSPIgzZSezcBU6wPfByjUHzJG7VS64JXovaf0VFrRJl2YnhYgx95dK6DUaVGgw0wM72gvqwC9znCYadwE6C3iubbcYXBsGNZvHCFO+j7bENNB5h7CSwzJcw6tHNp9x5JfyYvXgbgpvk6RWDKjxUc1rqjbNc5oc5vC5uP6obbnSJmCw76zrmwaPacfVaO8yTyBVS2108o0HEZi529rbnx3BUrbnSd2MLesBDGk5GtPH6x4mLJOLGxuRpcWB1sVUrVXVS8uqOc5zjBBvrE7tBHCFo1AfXbB9oWPi3emnUW6sJmdDA8iN6edVznK8xF5LZPcY1W5IzD+FoPaRFxIuINjAJ4q/MqBUPBUmio2Hg9oWgtJurlhHSmRE5C+bGo/RN5hH1KcDklYCmOqaIiAsxJimZXFly2zox4SRTNvYkkybDQDioF1QCSd11I7WrZn8go+tRzNI4iF0cGHSF+syZ8u8q8RUdpbX6x54XgckjD1g5pCD2tguqfl/fIpGDpVCey0nw/NWSA5EhXph2VswALDiTvRlHY7qmXKQI1801R2NVAki40TuFp1WGZ8ExQvsTLJXTLDg9hinfUpVbDn2Qt4XGEjVPHFkarTHGkuDFPJKT5A21MughOMx6KFRjxfVNO2XwKahRDYmi9hhJpY8t711/a3Q2lUmBBVJx/o+cHSCuLddnetPohXYuS0cYVifh5piFFP6L1aZDiJAUzsol3Z4JOWSkqHQ45BqWzKj2kU8s/3nZR5wVTekuxn4Z1Pr2sLqpfGSoTGQtBmWD2houuYLZxGkDxTO3ugLMa6k6pVc3qi8wxoObOWnV3+EIYftYMs9jjbsUaGUssJ7ZDnZoO7h7k9j6joZ11JwY4DI8AwRunmutYT0W4djw4ufUi+V4ZlJGhIAup6vsMEREjhAPxTXOuUhHfp5vrvdmym7Ry3TJA5oapBNpncBeeC9Eu6P0pJyNB3nIyfgo9/QbCufnyw7i0AfBT6lfgn/P8Ak5H0f6MVqtUEUXZWjM7I1znCdMwGkq3O2DVaIFCqP/yf8l0/ZGAZh2ZKYIk5nHO4FzuJg8Eeap9p/wCI5NjnjVspODvjo89bbAFTI/M1zNQWwQXAG4N9I81B1sKCZY+/i13gu27d9G1DFV6lerVqh1QgmMpiGhoF7mzQq3tP0KuILsNXDj7FVuUnucLeass8JOrDo0jmLaDmm4PiJ96Mp1276bPCQUxisPUo1H03BzXscWuBtDhYhO0HVnjshzwJJikXxGptomlTdcMIsC08zLfPVTfRToPWxwc8VKdNoIZmeXEkhoNg0XsRvWujvQ+viXAvaadHV1Qsc0uH9zMAD3xAXWNl4XD4SiKdFmUCdZJJNzLjeSs+X5Chwux0MTlyzn+1+gDsGWONZlSXAQGlp0Jm5Miw81I7Iw0ubJGo3hX3o241M9U2BJYyzTLWntHtD2reCb6e7RNHCOymHPIYCGsBvrcCRadE3DKUo89sRlSjLjwkcHAaLhD7erZaRvuXIGbZrM9Wq8fzFTOxvSBWpvmtFVsEQWtJ772VPpHH0t9Sn4EVKE3Sf4Ip3EdOn1JIDGDcG02C3OyAftlz9StyTZilOhnFbEpOfneJOidZTa31QB4JBrytterxgkJlNy7Flyi8Y0tM7lIEpuswOEFX1sopUwLC1oKl2Q4Kuvmm6DopXA4hGP4DNemYhhabJ2jtEgXRT2hwQNXCXTKFWvTuhTFTDtJ0T4o8UrLC41HYIzHYVuQ2VUp4HK4mNSrriKJd3KPr4QSAsmaF9D8cqNbOoaSFK06SZw1OEWE3HCkUk+TA1bhalaJTKKg2Jwk6KMqS0wVLkmVFbS9YLJnjS2Q3G+aN06ieNWUEw96eFQRv81mjJjWh4OTtIwUKyoFlSrYxMpkX6VaKX009HxxtbrcOadOqQes6wOyPAEB0tB7Wg5juUv0cxVPDUW0G5WFpMsaXudmJ7TnNIBBPOFJ0cfBuorHbP6ysamaJDbtiDrYSDcAAJscjkqIqi+RvEOq1ahpU2l0G5dLWMGvace/QSeSnsP0Ua5v073VCRo2WNHIEHMe+fBPbOa1o7Pj3qUpvTY4orsrLNJ9DVLDNptDWgBrRDQLAAblzb0jbTFas2k0yKYJdGmY7vL4q8dMsf1WDqu3kZW97rD98lw3G4ktFtd5XQwr0wZe6QzjKhBSMPiAJzCbGO9CsrOc66cIkpjdgqhbaimqFKwKhALqZwtSWpsWKyD8pQcm8y0XpgmggPW5TAcnKZVijGcXh8w+CjqFY03QVMlB4zCZhzUa9ReMvGSOExEhGhsqrYTFFhgqew2MsjF2UnCjuJWQkmoEjOSuQdUU9CijeUSKfFLDVVxvssnQywJxbWFSqIJKSStkpDigwmi5Q+PMlSNV8KNxh3pGXmNF4djTRGqczIZrSUvrQO9YKo0D4cs6yxQznakph2Kht96KZGjeMpj81AbXxj2UXPpZppfSOaLl1Mf8AuAT9YNlw7lOOfmCisRVvmbu1EfuyrGVOwuNqiR6J7do4hgfSfmGh3EcnDcVa3Vg0XVJ2VsjDNBqUKTKTnCHGmMvgQDBRlbaL6VMtAkw4tO5rdXExuE6cwF08c1LoxyWpVPST0x6x3UM0YZMe1Fh71QnV3xcWRGIqEvcQJc4kknmhRhnOeJMrpJaqkZbvlj4ow2QNUloUm5oywgnsVqoonYyGovDV4shyUg1IRTojVkk6stNqoMVZRFFibZRqg1jk6HoU1YWMdKItoLD0qUwCnA5XQtoExuEm41Q9DG5RBUmULWwIcZQcfUXjJdM9CCklhq1KyVyTpm1i1K1mUAbKQSsL1qUGFCUl6XmTboVGWQ3UaCLKNxDLKYbCi8Y8TbxS5LgsiOdVIsAkCu0HUeKjNq7YFJ2VxidOHmo846m+5qtHe8LG4MemTGP201tgx7v8It5lQR6S0azS1rstRpJLDZ4AIBkcLreJ2jSaIzT5mfLd3qmbUxIZU6+mJDBkcPbaTJIPIwmY8akCTo6BR2gW8NE8yq2oDe/7sqDhOlHW6CORPaR7sXUIDqRkt3Kk8DvngtGaaLrsp0SzfqO5BdMtomjhnRq/s+ab6MYw13dYRDmNLXj+8TbwiVF+kbaAzUqAFyDUceAnK0ec+S1fGg7VmfO+ymsrb379yVTIBshnCXQth8LremGgx1RD1KiZdVTZqIt2RRFuckPWpSXlAukO4d6NbWsoqnUgoinUUjIrKIdSuUVohqBgLHVk5CWrCg9OsQdN6NpuCsikkLAS2NScyWwpgpndW1QUohCuwx3LbS4c1xbOvQQWpHVrBX4pQeESCMi1CdSSFUIjKtBgCcKh8ZtBwcQAqSdFka2rtvIx3VtLnAeHiVC7HLnUs7jLnEk8jwUg7EdkiNVG7DOUvpncSR3FLuw1RO4PBMe2XtDu8St1uj2GdZ1Gmf5Ql7NNiEcFmtjKIsdFcLaKTRFrSLaeKCr+jvAvBBpQCCDD3jXhdWMLcq6QLZT6voowJFmvFonOZtprvQGI9Grqd8NXcYvkqwQeWYCR71fyUgoybImU7ZmENJsPy5/r5RAnkue9MK2fG1HAyA1jB/KJPvJV/wAbtFgq1ATfMRofjC5ftWoP4iq0GYd8QD+a1/CcWxGdMiXVCHlKLkir6xWpW70TQrMslIlblEIoLT3JLnwms0oNkFsElH0aO9MYRg3o9lOVaCFzkIc7gl06BKLo4Qb0Y2iE5IS50B06EJYai8oWBgV0hWw0xpRDWrAEtoVyjO4lIcE2SUgzxXFo64twSHNSSDxWXU5CJdUcEkY4jUFLLFrqUCC6eLBQWNoy6yKFAKNx7XMeCDbeFWStBToU6ihsbhwwh/gVKsaSAVHbZqywjgkyWvZdchOz33Ui1VrY+2GAdogHRWKjUBEgrKnzQxofCxaBW05FDSS5KKaruhp7ioyHOcZhy6q88XuOvNck2jiXDE1XTfrHzws4j8l1r+KuY4n3lcb2kfpqv+ZU/wCcq/w003ZMzug6hVzkxqBJ+HxITlVpaYcIPNRNCuWODhqCD5KZbtRr25XjM3dxb/RdHZoz0qGM4WjWSKmGH1HSOB1TTWOmIVtgUOXKUagCW2jxRmxejb8ZWFOn/M7cAo+FbARn9oRojsLtBxVzxHoXqgdis0ng5pHwUfV9GeNpizWv/wALvyKrHIr7I4/wQ38c7il09quBuna3RnFM9ai8fyz8EO/AvGrSO8ELQnfQpxj6Gt2kl/2oo5uHdwTzKJ3hNTYpwiGt2qE+zagQrdnzot/wZ4K6sW1A7+XrWZYsXJOkYStSsWIBMWlixQhhKD2myWHksWKPohvZuJmkCeCicfXkP8VixZsz4QyBzXE1C58SRExBV79H+OqOzsecwbEHvWLEvKkWi+C6hYsWKIBolB7UqZaTzwafgtrEJdBXZyOni1zTFumo88XOP+8VixbcSqxExlKa8hYsTyg9SlxhSI7IhYsV4/kDGzWXbPRr0cFDDh7oL39onv0C0sS8jCi5lizIsWJRc0aQ4Jirs6m71mg+AWLFCEXi+hmGf/8AG0HiLfBQ+I9HTPquI8fmsWJsckl0xcoRfhH1+gFRvqvHjCEPRTEDc0+IWLE1Z5inhif/2Q=="/>
          <p:cNvSpPr>
            <a:spLocks noChangeAspect="1" noChangeArrowheads="1"/>
          </p:cNvSpPr>
          <p:nvPr/>
        </p:nvSpPr>
        <p:spPr bwMode="auto">
          <a:xfrm>
            <a:off x="155575" y="-906463"/>
            <a:ext cx="2409825" cy="189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descr="data:image/jpeg;base64,/9j/4AAQSkZJRgABAQAAAQABAAD/2wCEAAkGBhMSERUUEhQVFRUVFxQUFBUVFBUXFBQVFBQVFBQUFBUXHCYeFxkjGRQUHy8gIycpLCwsFR4xNTAqNSYrLCkBCQoKDgwOGg8PGiwkHyQsLCwsKSksLCwpLCwsKSwsKSksLCwsLCksKSwpLCwsKSwpLCwsLCksLCksLCksLCksLP/AABEIAMcA/QMBIgACEQEDEQH/xAAcAAABBAMBAAAAAAAAAAAAAAAEAgMFBgABBwj/xABJEAABAwIDBAYGCAMECQUAAAABAAIRAyEEEjEFQVFhBhMicYGRBzJSobHRI0JTkpPB0vAUguEVYnJzFjRUoqOywtPxFzNDRIP/xAAZAQACAwEAAAAAAAAAAAAAAAABAwACBAX/xAAmEQACAgIDAAEDBQEAAAAAAAAAAQIRAxIhMUEEFCJRMjNhcZET/9oADAMBAAIRAxEAPwDrhcOKTnHFc59IjiMWIJH0VPQkb38Cqx/FvGj3/iP+aKiwWdtzjiPNaLhxHmFxL+0Kv2tX8Wp+pb/tOt9tW/FqfqU0YLO15m8R5hZmbxHmFxQbWr/b1vxqn6ktu2cRur1vxanzU1YbO0COI8wstxHmFxgbcxP+0VvxX/NODb2KH/2K34jvmpqyWdktxHmFsAcvMLjrdu4n/aK33ylt2/ivt6vmD+SmrBaOvgDklZVyEdIMT9vU/wB39KWOkOJ+3f5U/wBKGrJaOt5FrIuTjpDiftnfdpfoSh0jxP2x+5S/QpqyWjq2Ra6tcrHSTE/an8Ol+hKHSXE/a/8ADpfoR1kS0dS6vks6tcvHSfFfa/8ADpfpSx0pxX2g/Dp/JTWRNkdN6tKyLmY6V4n22/canB0txPtt+4PmjrImyOkZFmVc7b0uxPtM+4fycnP9MMTxp/df+tDWRNkdAhJLFzv/AE7xI+y+7U/7iWOn+I9ml5VP1qaslo6B1a11aoQ9IVf2Kfm/5pQ9Itb7Kn993yKlMlovfVpLmKj/APqRUGtFn4h/QmNo+lFzKZJogHd9LPu6tDknAb046b08LTLGOBq6BupHfwXIMVin1AXuN3SSe9BY7Gur1H1HG7iSfFbpFzhlJsmJFWIo0y48k5iqkGAUrrA0wENWcCUWiHYfSP8A60P8qn8XqouVu9I3+tD/ACqf/Uqk9BdFhslZK0VpEBuURhfraTA1sAC4NcSe4x4oZLoMJMDgeOgEnTkoQKrNp5nQezlBYRck29bnBdPCPNRa3JqLAGxNiSABfeRmmPyQgpGY0MTffaVsD5qADKbGnICYGUu1+tmI9+UDlruSKQbN40Mzbw5pljSbcAT+ZSmUjfl5qEC7Etk3MZvZtYmZ4BKe9hkCBElp3mYgHnHvlC9WU4KBmLW5j3KAHqobbLwvffvA5JIakNppzqkSDzGtyiSBrPE3Ed29O1aNMHV1iQREwBO/j6o80I6ksDEaIE0m0zGYkRYxv9a+lvq+9NnJaJ3Tp4weKR1Vp5x3d/BbOG7QGsxpc3ANh4qEHjki2sDUb5MgXtaL30S6XVx2ieeXgRaN1rk90IavhS07xp4HeJ5JLqEb5G+P6hQAcypSgSDrfmJaY7/WCcoPpk6G7SAJk5iCJNoIuPJAjBmXQbC4nUzcD/FG7v4IjA4eS0zq6P8Alv71CEfVOkcL96Qn6tCN0cLymixAIglJLkpwSW0ySAP3vJPKFACsVSYR2XHQ3OodNrcIj961bbeMcRDotZWmpUblAaBMEOJGpO8cLW8zvtV9uUgBoZvJOnKB3IMsiDpSU71hCQ18WCeEeKCCDYgHVOU22WVTI7lunWAEFQh27pvhWvxObNbq6Y8p+arj8JT4oXF49xNySUDUxJ7lznmyS6dG5YYokKuFZuKEfSHFR1TaCBrY5x0Kdjnk9Fzxx8JotTlJpm2pt52/NRGD2jNnKYwtSCHcL+MW98LXGVmVqjbXmeenG2kXToeZB0IAHkk55y29UAWsTHPin+sEggCbzPcAN/erFRtgjyjzTrJ/fzW6TrGeFu+R+Upxkf1/ooQ0+oTrz95n4pTajhcEgp4tEg6Aujw4+9La0Xv3IgGQZ8gEshP9WNRy+F9UrLyRBYyKZMRvSqey3VqlOkHFgeHuqOEZmsaQIbO8l3uKeDv38uCM2dQPWCp2jlY8BovmIc0iBxAzW5hI+RJxg6HYI7TLls/A0qNJrKTcrWiI1niSTck8SqX0u2M2hUbVpWp1HhlRn1Wvd6r2eyCbECymNn9JnuY8uw1VhZoCWkvvAgyIvxjigdpYo4qix2SpTAqNcWvbDoYHO7twWKMtWmbJY7TIQYMnSNJNwOPnofJYaLmngb6HcOYRbqN4jT/z8Ss/h7A2Hiuoc2wQYZ5m0EX843+IUlsHZTqrwDIAu7drw5p3Z2BJqCRIBud1rq5Mc1psN11ny5dOB2PHtyCYXYtKmC0tzTqXXJHeVRtuYZjazxTENGg3Dir5Xxzcjnd659WfmJPEyl/Hbk2xmZJJIBcxbw5DSdD2TroTYwe8AjxT7gmntWyjMM4l3Fo7QGW92jdYRPjuhBdIz1lEnLEMAFmgmJvLQJEWhTFevFoBE5iDeDEQeEcOUoXaJDqYaQR2RHqwQd9hJFwlzvXgtDvk5j1qXSeZTuNweR7m8NFYuh+wWYqnVabObofgVRySVjYwcnqVretPvuSsVRLHuY7VpIPglgWVxb4OlbTwQbpqq7imka+Su2Hh4zFVrbeDJcbWXPpRZ0U9kVmtVnRIYE/WoQg6tSNE9c9CJcdhLwLRqp3ZNWYDtPyVZp1YKm8PUgNPGEG3HoCipE0GiOc6cu9O9UIkHhx1Ouvj7kkAZSeEeMz8kl+MZShz7ixygiSL/JanNKNsy626DMPhcxiRpZxMCe8+CXtCj1IBcc0kDs3AnfPBQjOlDHU3uYAHGQQ65bybNgNLqMwm3z1hZVcCxwmDvto2NCscs2Vv7VSX+mqOGFcstnXNzBs3/PeJ4ok0400t8JVYxWOp06Yex/ZdESBLYJsd5M71M7B2j/EUS8HR2V268TPitGHK5rlCMuLTokWJ1zk25pHu8JEhBY/blOkcpJc+LMbdx4ch4rSIqyRsn8Ljcj2cMxt3i/uHuVNxvTJzR2aRAIsX8eJA3fFH9Bdo/wAXUr0qroqOax9Nw+r1ZM5RpYlp5glIz04NGjBFxmmy64jbX0sRrlabP7BBzCGhpD5BFwQk7T2iScoAECDG7TThp8UHTdig4NNKi6oOyKm8D2iNfcop+NaXOAfnLXuY8wQczbHlHCN0LJhhtPnzk2fIkow4DwJPHv8A6pwC408dEHSqg70ZRdMQY3eengukcoldkUzN95jyKngfW5BQWzK+VonjKlKOLBBIXIyzTyM6eODUEMYqkOpPcVSwyTAuTorxUcDTPcq9sxgbmfFwTHgnYMihBsrkxvJJIia+Ecz1mkTpKZZZwPAg+9HbQ2oapvoFHuet0G5RtmOcVGTSN1nxaBIBadCDp254/Ic05VxDXRMyAYJawTLS36t9Y8GpFZ7Nwnsxa3b9ru5LMVXBY0AgxAjJETJJDu+Ai1wVRz/pZhC2qXDQqw+i5naeSNbSiMRh2VbPCM2MWs+jYI5hc6cnpqzpY4LfZFQ6a4QMxLyPrGVANrqy9NMKQ86lVNacbuKM2ZVNnWdjY6QJRW1WZm2Cq+wcVGqsT8ZmakyjY2MqKntFoaoCs+6su0qVyoLE0IVocEnyBgqaoVCWNHcogMVq2bsk9WHnwRlVpFFaTZKYZgyzwI8ZB5W0O9V7EVgXFzwMujWmS4gTYDTfMqwVaQa2HEi0mRECCb+A96p78SMxvuIHdyRm9nS8KwVK36NdWXlwpuAtmg2zeI+CYpMy5XgSZhwPlACMe9gLYMgiSBuOhCytRcG5mtEGbHV/PiI4okFHCucNOxmjUEtkwSRuRey8c/CNeHEAZhI9otMRzEH4KErVy1rAZa6RadRN5Tm1MQH1XDN2c+bvj9hCmG0dBxe0w2i6oDYCROsmw8ZKpdWo83NNsH2rOdOpzEyTzRrtoF2FAiXZwG89XSop4BOrnOnUwJ7oJn92T07QtLWzGPEznIdwcCRYmATv3IjZeIr0MRTqUhNQPblvLSXnLlfG45oPIoWo1sgEOGggXIPAcRyVx6J+j2rUeyrUc6mwdtrSC2o8tu0R9VsxJO6YF5VZyUVyXir6OyhmQiPEixJ4i8HuK5R0/qUcNjc1EuJqgvxDAZa0w0Mc0R2Zh0gnwFk90t6WVMO76J1RtcEdY0OBp5SNXsMtvI3BUHH7XdianW1KrzUsJcZAAJIa0j1Wgk2iAk4U72GZEui7bJxgqiWkGInlPHgpptMzlJHfu05Lm2CxzqdRpdE6yMvabPaDo1EDzAV7p1lsTsxTjTJ2g2wvPcpTB6d6B2Y3OwEqQZTgLgz/AHH/AGdeH6ELbThh8VGY2jkoHnJTlfH5AZsFB7U6QZxlGmiZiTm1FEn9qcmR2dROO24GktaMxGp3D5p7HYwNbrE/v99yrlR4dpYRJPLcPFdOeSnqjnRx2rYU3pK8usGxpvvxIUxR2xTqbsrt4+r4cFSK3EWCJoVy0jwHehtLuyKKLfjwAQWEkRebd6J2djmyobA4rN2CRpaT7pUa7FOY4gA+SVOO6tDsc9HTJ7btQPeYE2VWOwHOJOinNiVXVHHMD4qdq0GjRVgpx+1IZOWOSuTKzgKVxKsFFpIsEBs3DNF3FTDMU3QIyl+CiRGYzDKBxmHJKt+KeIUdV2dIzJW2vLHpbcFfwOzszwOYVx2pS6trGjSEHszBQ8FObZ25hy8Ne6pI9hrSPe4KsMt5U30iZMVY2kQW3qr8oynUhvLfY9+iiMJTNzl7LRmuJIneOLVYcfUpVKZ6vrHkxDSwCe8hxiNVF1MWaDQ09oQ4FpHqtdPZnvPuWrZS/SZNXHsj8PVBaYpnMTq31ecTdEVKuQ5g7MDuOrDGhHvQFTEua1ouGkEgeO46hMBky4vgmIEkk96tQLF4ukS2S2HTJdrIOl+9MU6Di6w7eZoA79/NE4Wq4jJqSPIgzZSezcBU6wPfByjUHzJG7VS64JXovaf0VFrRJl2YnhYgx95dK6DUaVGgw0wM72gvqwC9znCYadwE6C3iubbcYXBsGNZvHCFO+j7bENNB5h7CSwzJcw6tHNp9x5JfyYvXgbgpvk6RWDKjxUc1rqjbNc5oc5vC5uP6obbnSJmCw76zrmwaPacfVaO8yTyBVS2108o0HEZi529rbnx3BUrbnSd2MLesBDGk5GtPH6x4mLJOLGxuRpcWB1sVUrVXVS8uqOc5zjBBvrE7tBHCFo1AfXbB9oWPi3emnUW6sJmdDA8iN6edVznK8xF5LZPcY1W5IzD+FoPaRFxIuINjAJ4q/MqBUPBUmio2Hg9oWgtJurlhHSmRE5C+bGo/RN5hH1KcDklYCmOqaIiAsxJimZXFly2zox4SRTNvYkkybDQDioF1QCSd11I7WrZn8go+tRzNI4iF0cGHSF+syZ8u8q8RUdpbX6x54XgckjD1g5pCD2tguqfl/fIpGDpVCey0nw/NWSA5EhXph2VswALDiTvRlHY7qmXKQI1801R2NVAki40TuFp1WGZ8ExQvsTLJXTLDg9hinfUpVbDn2Qt4XGEjVPHFkarTHGkuDFPJKT5A21MughOMx6KFRjxfVNO2XwKahRDYmi9hhJpY8t711/a3Q2lUmBBVJx/o+cHSCuLddnetPohXYuS0cYVifh5piFFP6L1aZDiJAUzsol3Z4JOWSkqHQ45BqWzKj2kU8s/3nZR5wVTekuxn4Z1Pr2sLqpfGSoTGQtBmWD2houuYLZxGkDxTO3ugLMa6k6pVc3qi8wxoObOWnV3+EIYftYMs9jjbsUaGUssJ7ZDnZoO7h7k9j6joZ11JwY4DI8AwRunmutYT0W4djw4ufUi+V4ZlJGhIAup6vsMEREjhAPxTXOuUhHfp5vrvdmym7Ry3TJA5oapBNpncBeeC9Eu6P0pJyNB3nIyfgo9/QbCufnyw7i0AfBT6lfgn/P8Ak5H0f6MVqtUEUXZWjM7I1znCdMwGkq3O2DVaIFCqP/yf8l0/ZGAZh2ZKYIk5nHO4FzuJg8Eeap9p/wCI5NjnjVspODvjo89bbAFTI/M1zNQWwQXAG4N9I81B1sKCZY+/i13gu27d9G1DFV6lerVqh1QgmMpiGhoF7mzQq3tP0KuILsNXDj7FVuUnucLeass8JOrDo0jmLaDmm4PiJ96Mp1276bPCQUxisPUo1H03BzXscWuBtDhYhO0HVnjshzwJJikXxGptomlTdcMIsC08zLfPVTfRToPWxwc8VKdNoIZmeXEkhoNg0XsRvWujvQ+viXAvaadHV1Qsc0uH9zMAD3xAXWNl4XD4SiKdFmUCdZJJNzLjeSs+X5Chwux0MTlyzn+1+gDsGWONZlSXAQGlp0Jm5Miw81I7Iw0ubJGo3hX3o241M9U2BJYyzTLWntHtD2reCb6e7RNHCOymHPIYCGsBvrcCRadE3DKUo89sRlSjLjwkcHAaLhD7erZaRvuXIGbZrM9Wq8fzFTOxvSBWpvmtFVsEQWtJ772VPpHH0t9Sn4EVKE3Sf4Ip3EdOn1JIDGDcG02C3OyAftlz9StyTZilOhnFbEpOfneJOidZTa31QB4JBrytterxgkJlNy7Flyi8Y0tM7lIEpuswOEFX1sopUwLC1oKl2Q4Kuvmm6DopXA4hGP4DNemYhhabJ2jtEgXRT2hwQNXCXTKFWvTuhTFTDtJ0T4o8UrLC41HYIzHYVuQ2VUp4HK4mNSrriKJd3KPr4QSAsmaF9D8cqNbOoaSFK06SZw1OEWE3HCkUk+TA1bhalaJTKKg2Jwk6KMqS0wVLkmVFbS9YLJnjS2Q3G+aN06ieNWUEw96eFQRv81mjJjWh4OTtIwUKyoFlSrYxMpkX6VaKX009HxxtbrcOadOqQes6wOyPAEB0tB7Wg5juUv0cxVPDUW0G5WFpMsaXudmJ7TnNIBBPOFJ0cfBuorHbP6ysamaJDbtiDrYSDcAAJscjkqIqi+RvEOq1ahpU2l0G5dLWMGvace/QSeSnsP0Ua5v073VCRo2WNHIEHMe+fBPbOa1o7Pj3qUpvTY4orsrLNJ9DVLDNptDWgBrRDQLAAblzb0jbTFas2k0yKYJdGmY7vL4q8dMsf1WDqu3kZW97rD98lw3G4ktFtd5XQwr0wZe6QzjKhBSMPiAJzCbGO9CsrOc66cIkpjdgqhbaimqFKwKhALqZwtSWpsWKyD8pQcm8y0XpgmggPW5TAcnKZVijGcXh8w+CjqFY03QVMlB4zCZhzUa9ReMvGSOExEhGhsqrYTFFhgqew2MsjF2UnCjuJWQkmoEjOSuQdUU9CijeUSKfFLDVVxvssnQywJxbWFSqIJKSStkpDigwmi5Q+PMlSNV8KNxh3pGXmNF4djTRGqczIZrSUvrQO9YKo0D4cs6yxQznakph2Kht96KZGjeMpj81AbXxj2UXPpZppfSOaLl1Mf8AuAT9YNlw7lOOfmCisRVvmbu1EfuyrGVOwuNqiR6J7do4hgfSfmGh3EcnDcVa3Vg0XVJ2VsjDNBqUKTKTnCHGmMvgQDBRlbaL6VMtAkw4tO5rdXExuE6cwF08c1LoxyWpVPST0x6x3UM0YZMe1Fh71QnV3xcWRGIqEvcQJc4kknmhRhnOeJMrpJaqkZbvlj4ow2QNUloUm5oywgnsVqoonYyGovDV4shyUg1IRTojVkk6stNqoMVZRFFibZRqg1jk6HoU1YWMdKItoLD0qUwCnA5XQtoExuEm41Q9DG5RBUmULWwIcZQcfUXjJdM9CCklhq1KyVyTpm1i1K1mUAbKQSsL1qUGFCUl6XmTboVGWQ3UaCLKNxDLKYbCi8Y8TbxS5LgsiOdVIsAkCu0HUeKjNq7YFJ2VxidOHmo846m+5qtHe8LG4MemTGP201tgx7v8It5lQR6S0azS1rstRpJLDZ4AIBkcLreJ2jSaIzT5mfLd3qmbUxIZU6+mJDBkcPbaTJIPIwmY8akCTo6BR2gW8NE8yq2oDe/7sqDhOlHW6CORPaR7sXUIDqRkt3Kk8DvngtGaaLrsp0SzfqO5BdMtomjhnRq/s+ab6MYw13dYRDmNLXj+8TbwiVF+kbaAzUqAFyDUceAnK0ec+S1fGg7VmfO+ymsrb379yVTIBshnCXQth8LremGgx1RD1KiZdVTZqIt2RRFuckPWpSXlAukO4d6NbWsoqnUgoinUUjIrKIdSuUVohqBgLHVk5CWrCg9OsQdN6NpuCsikkLAS2NScyWwpgpndW1QUohCuwx3LbS4c1xbOvQQWpHVrBX4pQeESCMi1CdSSFUIjKtBgCcKh8ZtBwcQAqSdFka2rtvIx3VtLnAeHiVC7HLnUs7jLnEk8jwUg7EdkiNVG7DOUvpncSR3FLuw1RO4PBMe2XtDu8St1uj2GdZ1Gmf5Ql7NNiEcFmtjKIsdFcLaKTRFrSLaeKCr+jvAvBBpQCCDD3jXhdWMLcq6QLZT6voowJFmvFonOZtprvQGI9Grqd8NXcYvkqwQeWYCR71fyUgoybImU7ZmENJsPy5/r5RAnkue9MK2fG1HAyA1jB/KJPvJV/wAbtFgq1ATfMRofjC5ftWoP4iq0GYd8QD+a1/CcWxGdMiXVCHlKLkir6xWpW70TQrMslIlblEIoLT3JLnwms0oNkFsElH0aO9MYRg3o9lOVaCFzkIc7gl06BKLo4Qb0Y2iE5IS50B06EJYai8oWBgV0hWw0xpRDWrAEtoVyjO4lIcE2SUgzxXFo64twSHNSSDxWXU5CJdUcEkY4jUFLLFrqUCC6eLBQWNoy6yKFAKNx7XMeCDbeFWStBToU6ihsbhwwh/gVKsaSAVHbZqywjgkyWvZdchOz33Ui1VrY+2GAdogHRWKjUBEgrKnzQxofCxaBW05FDSS5KKaruhp7ioyHOcZhy6q88XuOvNck2jiXDE1XTfrHzws4j8l1r+KuY4n3lcb2kfpqv+ZU/wCcq/w003ZMzug6hVzkxqBJ+HxITlVpaYcIPNRNCuWODhqCD5KZbtRr25XjM3dxb/RdHZoz0qGM4WjWSKmGH1HSOB1TTWOmIVtgUOXKUagCW2jxRmxejb8ZWFOn/M7cAo+FbARn9oRojsLtBxVzxHoXqgdis0ng5pHwUfV9GeNpizWv/wALvyKrHIr7I4/wQ38c7il09quBuna3RnFM9ai8fyz8EO/AvGrSO8ELQnfQpxj6Gt2kl/2oo5uHdwTzKJ3hNTYpwiGt2qE+zagQrdnzot/wZ4K6sW1A7+XrWZYsXJOkYStSsWIBMWlixQhhKD2myWHksWKPohvZuJmkCeCicfXkP8VixZsz4QyBzXE1C58SRExBV79H+OqOzsecwbEHvWLEvKkWi+C6hYsWKIBolB7UqZaTzwafgtrEJdBXZyOni1zTFumo88XOP+8VixbcSqxExlKa8hYsTyg9SlxhSI7IhYsV4/kDGzWXbPRr0cFDDh7oL39onv0C0sS8jCi5lizIsWJRc0aQ4Jirs6m71mg+AWLFCEXi+hmGf/8AG0HiLfBQ+I9HTPquI8fmsWJsckl0xcoRfhH1+gFRvqvHjCEPRTEDc0+IWLE1Z5inhif/2Q=="/>
          <p:cNvSpPr>
            <a:spLocks noChangeAspect="1" noChangeArrowheads="1"/>
          </p:cNvSpPr>
          <p:nvPr/>
        </p:nvSpPr>
        <p:spPr bwMode="auto">
          <a:xfrm>
            <a:off x="307975" y="-754063"/>
            <a:ext cx="2409825" cy="189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46479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lumMod val="75000"/>
                  </a:schemeClr>
                </a:solidFill>
              </a:rPr>
              <a:t>Questions to ponder…</a:t>
            </a:r>
            <a:endParaRPr lang="en-AU" sz="3600" dirty="0">
              <a:solidFill>
                <a:schemeClr val="tx2">
                  <a:lumMod val="75000"/>
                </a:schemeClr>
              </a:solidFill>
            </a:endParaRPr>
          </a:p>
        </p:txBody>
      </p:sp>
      <p:sp>
        <p:nvSpPr>
          <p:cNvPr id="3" name="Content Placeholder 2"/>
          <p:cNvSpPr>
            <a:spLocks noGrp="1"/>
          </p:cNvSpPr>
          <p:nvPr>
            <p:ph idx="1"/>
          </p:nvPr>
        </p:nvSpPr>
        <p:spPr>
          <a:xfrm>
            <a:off x="493204" y="2060848"/>
            <a:ext cx="8229600" cy="4608512"/>
          </a:xfrm>
        </p:spPr>
        <p:txBody>
          <a:bodyPr>
            <a:normAutofit/>
          </a:bodyPr>
          <a:lstStyle/>
          <a:p>
            <a:pPr marL="0" indent="0" algn="ctr">
              <a:buNone/>
            </a:pPr>
            <a:r>
              <a:rPr lang="en-US" sz="2800" dirty="0" smtClean="0"/>
              <a:t>Would you have learnt the same things if I had just asked you to talk about the impact of the body in your work? </a:t>
            </a:r>
          </a:p>
          <a:p>
            <a:pPr algn="ctr"/>
            <a:r>
              <a:rPr lang="en-US" sz="2800" dirty="0" smtClean="0"/>
              <a:t>Why? </a:t>
            </a:r>
          </a:p>
          <a:p>
            <a:pPr algn="ctr"/>
            <a:r>
              <a:rPr lang="en-US" sz="2800" dirty="0" smtClean="0"/>
              <a:t>Why not?</a:t>
            </a:r>
          </a:p>
          <a:p>
            <a:endParaRPr lang="en-US" dirty="0" smtClean="0"/>
          </a:p>
          <a:p>
            <a:endParaRPr lang="en-US" dirty="0" smtClean="0"/>
          </a:p>
          <a:p>
            <a:endParaRPr lang="en-US" dirty="0" smtClean="0"/>
          </a:p>
          <a:p>
            <a:endParaRPr lang="en-US" dirty="0"/>
          </a:p>
        </p:txBody>
      </p:sp>
      <p:sp>
        <p:nvSpPr>
          <p:cNvPr id="6" name="Subtitle 2"/>
          <p:cNvSpPr txBox="1">
            <a:spLocks/>
          </p:cNvSpPr>
          <p:nvPr/>
        </p:nvSpPr>
        <p:spPr>
          <a:xfrm>
            <a:off x="683568" y="5013176"/>
            <a:ext cx="7920880" cy="1188132"/>
          </a:xfrm>
          <a:prstGeom prst="rect">
            <a:avLst/>
          </a:prstGeom>
          <a:ln/>
          <a:effectLst>
            <a:glow rad="101600">
              <a:schemeClr val="accent6">
                <a:satMod val="175000"/>
                <a:alpha val="40000"/>
              </a:schemeClr>
            </a:glow>
            <a:outerShdw blurRad="38100" dist="25400" dir="2700000" algn="br" rotWithShape="0">
              <a:srgbClr val="000000">
                <a:alpha val="60000"/>
              </a:srgbClr>
            </a:outerShdw>
          </a:effectLst>
        </p:spPr>
        <p:style>
          <a:lnRef idx="0">
            <a:schemeClr val="accent1"/>
          </a:lnRef>
          <a:fillRef idx="3">
            <a:schemeClr val="accent1"/>
          </a:fillRef>
          <a:effectRef idx="3">
            <a:schemeClr val="accent1"/>
          </a:effectRef>
          <a:fontRef idx="minor">
            <a:schemeClr val="lt1"/>
          </a:fontRef>
        </p:style>
        <p:txBody>
          <a:bodyPr>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endParaRPr lang="en-AU" sz="1100" dirty="0" smtClean="0">
              <a:solidFill>
                <a:schemeClr val="tx1"/>
              </a:solidFill>
              <a:latin typeface="Book Antiqua" pitchFamily="18" charset="0"/>
            </a:endParaRPr>
          </a:p>
          <a:p>
            <a:pPr marL="114300" indent="0">
              <a:buNone/>
            </a:pPr>
            <a:r>
              <a:rPr lang="en-AU" sz="2900" b="1" dirty="0" smtClean="0">
                <a:solidFill>
                  <a:schemeClr val="tx1"/>
                </a:solidFill>
                <a:latin typeface="Bradley Hand ITC" panose="03070402050302030203" pitchFamily="66" charset="0"/>
              </a:rPr>
              <a:t>“You  see,  now,  while  I  am  talking  to  you,  I  can  feel the  ends  of  my  toes.  Isn’t  that  an  amazing  thing?” </a:t>
            </a:r>
          </a:p>
          <a:p>
            <a:pPr marL="114300" indent="0" algn="ctr">
              <a:buNone/>
            </a:pPr>
            <a:r>
              <a:rPr lang="en-AU" sz="2600" dirty="0" smtClean="0">
                <a:solidFill>
                  <a:schemeClr val="tx1"/>
                </a:solidFill>
                <a:latin typeface="Book Antiqua" pitchFamily="18" charset="0"/>
              </a:rPr>
              <a:t>(</a:t>
            </a:r>
            <a:r>
              <a:rPr lang="en-AU" sz="2600" dirty="0" err="1" smtClean="0">
                <a:solidFill>
                  <a:schemeClr val="tx1"/>
                </a:solidFill>
                <a:latin typeface="Book Antiqua" pitchFamily="18" charset="0"/>
              </a:rPr>
              <a:t>Pagis</a:t>
            </a:r>
            <a:r>
              <a:rPr lang="en-AU" sz="2600" dirty="0" smtClean="0">
                <a:solidFill>
                  <a:schemeClr val="tx1"/>
                </a:solidFill>
                <a:latin typeface="Book Antiqua" pitchFamily="18" charset="0"/>
              </a:rPr>
              <a:t>, 2009)</a:t>
            </a:r>
          </a:p>
          <a:p>
            <a:endParaRPr lang="en-AU" sz="1500" dirty="0">
              <a:solidFill>
                <a:schemeClr val="tx1"/>
              </a:solidFill>
              <a:latin typeface="Book Antiqua" pitchFamily="18" charset="0"/>
            </a:endParaRPr>
          </a:p>
        </p:txBody>
      </p:sp>
    </p:spTree>
    <p:extLst>
      <p:ext uri="{BB962C8B-B14F-4D97-AF65-F5344CB8AC3E}">
        <p14:creationId xmlns:p14="http://schemas.microsoft.com/office/powerpoint/2010/main" val="4082917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99592" y="4221088"/>
            <a:ext cx="7772400" cy="2200275"/>
          </a:xfrm>
        </p:spPr>
        <p:txBody>
          <a:bodyPr/>
          <a:lstStyle/>
          <a:p>
            <a:r>
              <a:rPr lang="en-US" b="1" dirty="0" smtClean="0">
                <a:solidFill>
                  <a:schemeClr val="tx2">
                    <a:lumMod val="75000"/>
                  </a:schemeClr>
                </a:solidFill>
              </a:rPr>
              <a:t>Background - </a:t>
            </a:r>
            <a:r>
              <a:rPr lang="en-AU" altLang="en-US" dirty="0">
                <a:solidFill>
                  <a:schemeClr val="tx2">
                    <a:lumMod val="75000"/>
                  </a:schemeClr>
                </a:solidFill>
                <a:latin typeface="Arial" charset="0"/>
                <a:cs typeface="Arial" charset="0"/>
              </a:rPr>
              <a:t>Little about the body in social work literature…</a:t>
            </a:r>
            <a:r>
              <a:rPr lang="en-AU" b="1" dirty="0"/>
              <a:t/>
            </a:r>
            <a:br>
              <a:rPr lang="en-AU" b="1" dirty="0"/>
            </a:br>
            <a:endParaRPr lang="en-AU" b="1" dirty="0"/>
          </a:p>
        </p:txBody>
      </p:sp>
      <p:sp>
        <p:nvSpPr>
          <p:cNvPr id="7" name="TextBox 6"/>
          <p:cNvSpPr txBox="1"/>
          <p:nvPr/>
        </p:nvSpPr>
        <p:spPr>
          <a:xfrm>
            <a:off x="3203848" y="3397251"/>
            <a:ext cx="2232248" cy="215444"/>
          </a:xfrm>
          <a:prstGeom prst="rect">
            <a:avLst/>
          </a:prstGeom>
          <a:noFill/>
        </p:spPr>
        <p:txBody>
          <a:bodyPr wrap="square" rtlCol="0">
            <a:spAutoFit/>
          </a:bodyPr>
          <a:lstStyle/>
          <a:p>
            <a:r>
              <a:rPr lang="en-US" sz="800" dirty="0" smtClean="0"/>
              <a:t>Bookriot.com</a:t>
            </a:r>
            <a:endParaRPr lang="en-AU" sz="800" dirty="0"/>
          </a:p>
        </p:txBody>
      </p:sp>
      <p:pic>
        <p:nvPicPr>
          <p:cNvPr id="2050" name="Picture 2"/>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rot="21163183">
            <a:off x="2339752" y="1052736"/>
            <a:ext cx="4464496" cy="2804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580112" y="3616162"/>
            <a:ext cx="1042273" cy="215444"/>
          </a:xfrm>
          <a:prstGeom prst="rect">
            <a:avLst/>
          </a:prstGeom>
          <a:noFill/>
        </p:spPr>
        <p:txBody>
          <a:bodyPr wrap="none" rtlCol="0">
            <a:spAutoFit/>
          </a:bodyPr>
          <a:lstStyle/>
          <a:p>
            <a:r>
              <a:rPr lang="en-US" sz="800" dirty="0" smtClean="0">
                <a:solidFill>
                  <a:schemeClr val="bg1"/>
                </a:solidFill>
              </a:rPr>
              <a:t>Femme-fatale.com</a:t>
            </a:r>
            <a:endParaRPr lang="en-AU" sz="800" dirty="0">
              <a:solidFill>
                <a:schemeClr val="bg1"/>
              </a:solidFill>
            </a:endParaRPr>
          </a:p>
        </p:txBody>
      </p:sp>
    </p:spTree>
    <p:extLst>
      <p:ext uri="{BB962C8B-B14F-4D97-AF65-F5344CB8AC3E}">
        <p14:creationId xmlns:p14="http://schemas.microsoft.com/office/powerpoint/2010/main" val="3802418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2"/>
            <a:r>
              <a:rPr lang="en-AU" sz="3600" dirty="0" smtClean="0">
                <a:solidFill>
                  <a:schemeClr val="tx2">
                    <a:lumMod val="75000"/>
                  </a:schemeClr>
                </a:solidFill>
              </a:rPr>
              <a:t>Cameron and McDermott, 2007</a:t>
            </a:r>
            <a:endParaRPr lang="en-AU" sz="3600" dirty="0">
              <a:solidFill>
                <a:schemeClr val="tx2">
                  <a:lumMod val="75000"/>
                </a:schemeClr>
              </a:solidFill>
            </a:endParaRPr>
          </a:p>
        </p:txBody>
      </p:sp>
      <p:sp>
        <p:nvSpPr>
          <p:cNvPr id="3" name="Content Placeholder 2"/>
          <p:cNvSpPr>
            <a:spLocks noGrp="1"/>
          </p:cNvSpPr>
          <p:nvPr>
            <p:ph idx="1"/>
          </p:nvPr>
        </p:nvSpPr>
        <p:spPr>
          <a:xfrm>
            <a:off x="323528" y="1628800"/>
            <a:ext cx="8229600" cy="4876800"/>
          </a:xfrm>
        </p:spPr>
        <p:txBody>
          <a:bodyPr>
            <a:normAutofit/>
          </a:bodyPr>
          <a:lstStyle/>
          <a:p>
            <a:pPr marL="457200" lvl="2" indent="-457200">
              <a:spcBef>
                <a:spcPts val="0"/>
              </a:spcBef>
            </a:pPr>
            <a:r>
              <a:rPr lang="en-AU" altLang="en-US" sz="2800" dirty="0" smtClean="0">
                <a:latin typeface="Arial" charset="0"/>
                <a:cs typeface="Arial" charset="0"/>
                <a:sym typeface="Wingdings" pitchFamily="2" charset="2"/>
              </a:rPr>
              <a:t>The physiological body is addressed minimally</a:t>
            </a:r>
          </a:p>
          <a:p>
            <a:pPr marL="457200" lvl="2" indent="-457200">
              <a:spcBef>
                <a:spcPts val="0"/>
              </a:spcBef>
            </a:pPr>
            <a:endParaRPr lang="en-AU" altLang="en-US" sz="2800" dirty="0" smtClean="0">
              <a:latin typeface="Arial" charset="0"/>
              <a:cs typeface="Arial" charset="0"/>
              <a:sym typeface="Wingdings" pitchFamily="2" charset="2"/>
            </a:endParaRPr>
          </a:p>
          <a:p>
            <a:pPr marL="457200" lvl="2" indent="-457200">
              <a:spcBef>
                <a:spcPts val="0"/>
              </a:spcBef>
            </a:pPr>
            <a:r>
              <a:rPr lang="en-AU" altLang="en-US" sz="2800" dirty="0" smtClean="0">
                <a:latin typeface="Arial" charset="0"/>
                <a:cs typeface="Arial" charset="0"/>
                <a:sym typeface="Wingdings" pitchFamily="2" charset="2"/>
              </a:rPr>
              <a:t>Difficult to define the body – physiology vs. socially constructed definitions</a:t>
            </a:r>
          </a:p>
          <a:p>
            <a:pPr marL="457200" lvl="2" indent="-457200">
              <a:spcBef>
                <a:spcPts val="0"/>
              </a:spcBef>
            </a:pPr>
            <a:endParaRPr lang="en-AU" altLang="en-US" sz="2800" dirty="0" smtClean="0">
              <a:latin typeface="Arial" charset="0"/>
              <a:cs typeface="Arial" charset="0"/>
              <a:sym typeface="Wingdings" pitchFamily="2" charset="2"/>
            </a:endParaRPr>
          </a:p>
          <a:p>
            <a:pPr marL="457200" lvl="2" indent="-457200">
              <a:spcBef>
                <a:spcPts val="0"/>
              </a:spcBef>
            </a:pPr>
            <a:r>
              <a:rPr lang="en-AU" altLang="en-US" sz="2800" dirty="0" smtClean="0">
                <a:latin typeface="Arial" charset="0"/>
                <a:cs typeface="Arial" charset="0"/>
                <a:sym typeface="Wingdings" pitchFamily="2" charset="2"/>
              </a:rPr>
              <a:t>Injustices have occurred on the basis of body – e.g., gender, race, genetic research</a:t>
            </a:r>
          </a:p>
          <a:p>
            <a:pPr marL="457200" lvl="2" indent="-457200">
              <a:spcBef>
                <a:spcPts val="0"/>
              </a:spcBef>
            </a:pPr>
            <a:endParaRPr lang="en-AU" altLang="en-US" sz="2800" dirty="0" smtClean="0">
              <a:latin typeface="Arial" charset="0"/>
              <a:cs typeface="Arial" charset="0"/>
              <a:sym typeface="Wingdings" pitchFamily="2" charset="2"/>
            </a:endParaRPr>
          </a:p>
          <a:p>
            <a:pPr marL="457200" lvl="2" indent="-457200">
              <a:spcBef>
                <a:spcPts val="0"/>
              </a:spcBef>
            </a:pPr>
            <a:r>
              <a:rPr lang="en-AU" altLang="en-US" sz="2800" dirty="0" smtClean="0">
                <a:latin typeface="Arial" charset="0"/>
                <a:cs typeface="Arial" charset="0"/>
                <a:sym typeface="Wingdings" pitchFamily="2" charset="2"/>
              </a:rPr>
              <a:t>The reductionist nature of biological sciences</a:t>
            </a:r>
          </a:p>
          <a:p>
            <a:pPr marL="548640" lvl="2" indent="0">
              <a:lnSpc>
                <a:spcPct val="90000"/>
              </a:lnSpc>
              <a:buNone/>
            </a:pPr>
            <a:endParaRPr lang="en-AU" dirty="0">
              <a:solidFill>
                <a:schemeClr val="accent6">
                  <a:lumMod val="50000"/>
                </a:schemeClr>
              </a:solidFill>
            </a:endParaRPr>
          </a:p>
        </p:txBody>
      </p:sp>
    </p:spTree>
    <p:extLst>
      <p:ext uri="{BB962C8B-B14F-4D97-AF65-F5344CB8AC3E}">
        <p14:creationId xmlns:p14="http://schemas.microsoft.com/office/powerpoint/2010/main" val="601380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marL="114300" indent="0"/>
            <a:r>
              <a:rPr lang="en-AU" dirty="0" err="1" smtClean="0">
                <a:solidFill>
                  <a:schemeClr val="tx2">
                    <a:lumMod val="75000"/>
                  </a:schemeClr>
                </a:solidFill>
              </a:rPr>
              <a:t>Tangenberg</a:t>
            </a:r>
            <a:r>
              <a:rPr lang="en-AU" dirty="0" smtClean="0">
                <a:solidFill>
                  <a:schemeClr val="tx2">
                    <a:lumMod val="75000"/>
                  </a:schemeClr>
                </a:solidFill>
              </a:rPr>
              <a:t> </a:t>
            </a:r>
            <a:r>
              <a:rPr lang="en-AU" dirty="0">
                <a:solidFill>
                  <a:schemeClr val="tx2">
                    <a:lumMod val="75000"/>
                  </a:schemeClr>
                </a:solidFill>
              </a:rPr>
              <a:t>&amp; Kemp, </a:t>
            </a:r>
            <a:r>
              <a:rPr lang="en-AU" dirty="0" smtClean="0">
                <a:solidFill>
                  <a:schemeClr val="tx2">
                    <a:lumMod val="75000"/>
                  </a:schemeClr>
                </a:solidFill>
              </a:rPr>
              <a:t>2002</a:t>
            </a:r>
            <a:endParaRPr lang="en-AU" dirty="0">
              <a:solidFill>
                <a:schemeClr val="tx2">
                  <a:lumMod val="75000"/>
                </a:schemeClr>
              </a:solidFill>
            </a:endParaRPr>
          </a:p>
        </p:txBody>
      </p:sp>
      <p:sp>
        <p:nvSpPr>
          <p:cNvPr id="3" name="Content Placeholder 2"/>
          <p:cNvSpPr>
            <a:spLocks noGrp="1"/>
          </p:cNvSpPr>
          <p:nvPr>
            <p:ph idx="1"/>
          </p:nvPr>
        </p:nvSpPr>
        <p:spPr>
          <a:noFill/>
        </p:spPr>
        <p:txBody>
          <a:bodyPr>
            <a:normAutofit/>
          </a:bodyPr>
          <a:lstStyle/>
          <a:p>
            <a:pPr marL="114300" indent="0">
              <a:buNone/>
            </a:pPr>
            <a:r>
              <a:rPr lang="en-AU" sz="3200" dirty="0">
                <a:cs typeface="Arial" panose="020B0604020202020204" pitchFamily="34" charset="0"/>
              </a:rPr>
              <a:t>Just as bodies are inscribed with greater and lesser degrees of perceived power on the basis of race and ethnicity, age, gender, and (dis)ability, so the value of knowledge from the body reflects the social power associated with the individual: more powerful individuals define what knowledge is accepted and embodied by social </a:t>
            </a:r>
            <a:r>
              <a:rPr lang="en-AU" sz="3200" dirty="0" smtClean="0">
                <a:cs typeface="Arial" panose="020B0604020202020204" pitchFamily="34" charset="0"/>
              </a:rPr>
              <a:t>institutions. (</a:t>
            </a:r>
            <a:r>
              <a:rPr lang="en-AU" sz="3200" i="1" dirty="0" smtClean="0">
                <a:solidFill>
                  <a:schemeClr val="accent3">
                    <a:lumMod val="50000"/>
                  </a:schemeClr>
                </a:solidFill>
              </a:rPr>
              <a:t>p.15)</a:t>
            </a:r>
            <a:endParaRPr lang="en-AU" sz="3200" dirty="0" smtClean="0">
              <a:solidFill>
                <a:schemeClr val="accent3">
                  <a:lumMod val="50000"/>
                </a:schemeClr>
              </a:solidFill>
              <a:cs typeface="Arial" panose="020B0604020202020204" pitchFamily="34" charset="0"/>
            </a:endParaRPr>
          </a:p>
          <a:p>
            <a:pPr marL="114300" indent="0">
              <a:buNone/>
            </a:pPr>
            <a:endParaRPr lang="en-AU" dirty="0"/>
          </a:p>
        </p:txBody>
      </p:sp>
    </p:spTree>
    <p:extLst>
      <p:ext uri="{BB962C8B-B14F-4D97-AF65-F5344CB8AC3E}">
        <p14:creationId xmlns:p14="http://schemas.microsoft.com/office/powerpoint/2010/main" val="3492688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3169</TotalTime>
  <Words>2539</Words>
  <Application>Microsoft Office PowerPoint</Application>
  <PresentationFormat>On-screen Show (4:3)</PresentationFormat>
  <Paragraphs>218</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 ‘No coughing for me, but I’m okay!’   Mapping a human service workers’ body stories as she engages with traumatised women in a domestic violence service.</vt:lpstr>
      <vt:lpstr>PowerPoint Presentation</vt:lpstr>
      <vt:lpstr>What’s ahead:</vt:lpstr>
      <vt:lpstr>What does it feel like to be a human service worker?</vt:lpstr>
      <vt:lpstr>How would your feeling impact your ‘clients’ and/or your colleagues’ experience?</vt:lpstr>
      <vt:lpstr>Questions to ponder…</vt:lpstr>
      <vt:lpstr>Background - Little about the body in social work literature… </vt:lpstr>
      <vt:lpstr>Cameron and McDermott, 2007</vt:lpstr>
      <vt:lpstr>Tangenberg &amp; Kemp, 2002</vt:lpstr>
      <vt:lpstr>PowerPoint Presentation</vt:lpstr>
      <vt:lpstr>Coral - Part of a larger research project undertaken in 2010-11  </vt:lpstr>
      <vt:lpstr>Part of my PhD study - participants</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Shaw (2004)  -  study of how psychotherapists used their bodies</vt:lpstr>
      <vt:lpstr>Frank asks ‘How does Coral’s story serve us?’ (2012) </vt:lpstr>
      <vt:lpstr>Conclusion:</vt:lpstr>
    </vt:vector>
  </TitlesOfParts>
  <Company>James Cook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Mensinga</dc:creator>
  <cp:lastModifiedBy>Jo Mensinga</cp:lastModifiedBy>
  <cp:revision>157</cp:revision>
  <cp:lastPrinted>2014-12-05T02:12:05Z</cp:lastPrinted>
  <dcterms:created xsi:type="dcterms:W3CDTF">2014-12-01T03:30:57Z</dcterms:created>
  <dcterms:modified xsi:type="dcterms:W3CDTF">2016-06-07T08:40:15Z</dcterms:modified>
</cp:coreProperties>
</file>