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charts/chart10.xml" ContentType="application/vnd.openxmlformats-officedocument.drawingml.chart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8" r:id="rId1"/>
  </p:sldMasterIdLst>
  <p:sldIdLst>
    <p:sldId id="256" r:id="rId2"/>
    <p:sldId id="269" r:id="rId3"/>
    <p:sldId id="257" r:id="rId4"/>
    <p:sldId id="262" r:id="rId5"/>
    <p:sldId id="259" r:id="rId6"/>
    <p:sldId id="273" r:id="rId7"/>
    <p:sldId id="261" r:id="rId8"/>
    <p:sldId id="277" r:id="rId9"/>
    <p:sldId id="285" r:id="rId10"/>
    <p:sldId id="280" r:id="rId11"/>
    <p:sldId id="279" r:id="rId12"/>
    <p:sldId id="260" r:id="rId13"/>
    <p:sldId id="276" r:id="rId14"/>
    <p:sldId id="284" r:id="rId15"/>
    <p:sldId id="282" r:id="rId16"/>
    <p:sldId id="270" r:id="rId17"/>
    <p:sldId id="264" r:id="rId18"/>
    <p:sldId id="265" r:id="rId19"/>
    <p:sldId id="266" r:id="rId20"/>
    <p:sldId id="283" r:id="rId21"/>
    <p:sldId id="286" r:id="rId22"/>
    <p:sldId id="267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7" d="100"/>
          <a:sy n="117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9.xml"/><Relationship Id="rId2" Type="http://schemas.openxmlformats.org/officeDocument/2006/relationships/package" Target="../embeddings/Microsoft_Excel_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package" Target="../embeddings/Microsoft_Excel_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package" Target="../embeddings/Microsoft_Excel_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package" Target="../embeddings/Microsoft_Excel_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7.xml"/><Relationship Id="rId2" Type="http://schemas.openxmlformats.org/officeDocument/2006/relationships/package" Target="../embeddings/Microsoft_Excel_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8.xml"/><Relationship Id="rId2" Type="http://schemas.openxmlformats.org/officeDocument/2006/relationships/package" Target="../embeddings/Microsoft_Excel_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rgbClr val="3366FF"/>
            </a:solidFill>
          </c:spPr>
          <c:invertIfNegative val="0"/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 formatCode="0%">
                  <c:v>0.61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chemeClr val="accent2">
                <a:lumMod val="50000"/>
                <a:lumOff val="50000"/>
              </a:schemeClr>
            </a:solidFill>
          </c:spPr>
          <c:invertIfNegative val="0"/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0%</c:formatCode>
                <c:ptCount val="3"/>
                <c:pt idx="1">
                  <c:v>0.39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43008152"/>
        <c:axId val="-2121163272"/>
      </c:barChart>
      <c:catAx>
        <c:axId val="-21430081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-2121163272"/>
        <c:crosses val="autoZero"/>
        <c:auto val="1"/>
        <c:lblAlgn val="ctr"/>
        <c:lblOffset val="100"/>
        <c:noMultiLvlLbl val="0"/>
      </c:catAx>
      <c:valAx>
        <c:axId val="-2121163272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-2143008152"/>
        <c:crosses val="autoZero"/>
        <c:crossBetween val="between"/>
      </c:valAx>
    </c:plotArea>
    <c:legend>
      <c:legendPos val="r"/>
      <c:legendEntry>
        <c:idx val="0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rgbClr val="3366FF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Depression</c:v>
                </c:pt>
                <c:pt idx="1">
                  <c:v>Suicide</c:v>
                </c:pt>
                <c:pt idx="2">
                  <c:v>Anxiety</c:v>
                </c:pt>
                <c:pt idx="3">
                  <c:v>Schz</c:v>
                </c:pt>
                <c:pt idx="4">
                  <c:v>SA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0.7</c:v>
                </c:pt>
                <c:pt idx="1">
                  <c:v>0.25</c:v>
                </c:pt>
                <c:pt idx="2">
                  <c:v>0.2</c:v>
                </c:pt>
                <c:pt idx="3">
                  <c:v>0.02</c:v>
                </c:pt>
                <c:pt idx="4">
                  <c:v>0.1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chemeClr val="accent2">
                <a:lumMod val="50000"/>
                <a:lumOff val="50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Depression</c:v>
                </c:pt>
                <c:pt idx="1">
                  <c:v>Suicide</c:v>
                </c:pt>
                <c:pt idx="2">
                  <c:v>Anxiety</c:v>
                </c:pt>
                <c:pt idx="3">
                  <c:v>Schz</c:v>
                </c:pt>
                <c:pt idx="4">
                  <c:v>SA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1.0</c:v>
                </c:pt>
                <c:pt idx="1">
                  <c:v>0.02</c:v>
                </c:pt>
                <c:pt idx="2">
                  <c:v>0.01</c:v>
                </c:pt>
                <c:pt idx="3">
                  <c:v>0.01</c:v>
                </c:pt>
                <c:pt idx="4">
                  <c:v>0.01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Depression</c:v>
                </c:pt>
                <c:pt idx="1">
                  <c:v>Suicide</c:v>
                </c:pt>
                <c:pt idx="2">
                  <c:v>Anxiety</c:v>
                </c:pt>
                <c:pt idx="3">
                  <c:v>Schz</c:v>
                </c:pt>
                <c:pt idx="4">
                  <c:v>SA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15015208"/>
        <c:axId val="-2015012232"/>
      </c:barChart>
      <c:catAx>
        <c:axId val="-20150152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-2015012232"/>
        <c:crosses val="autoZero"/>
        <c:auto val="1"/>
        <c:lblAlgn val="ctr"/>
        <c:lblOffset val="100"/>
        <c:noMultiLvlLbl val="0"/>
      </c:catAx>
      <c:valAx>
        <c:axId val="-2015012232"/>
        <c:scaling>
          <c:orientation val="minMax"/>
          <c:max val="1.0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-2015015208"/>
        <c:crosses val="autoZero"/>
        <c:crossBetween val="between"/>
      </c:valAx>
    </c:plotArea>
    <c:legend>
      <c:legendPos val="r"/>
      <c:legendEntry>
        <c:idx val="0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Genre/Age/31 Admissions    </a:t>
            </a:r>
            <a:endParaRPr lang="en-US" dirty="0"/>
          </a:p>
        </c:rich>
      </c:tx>
      <c:layout>
        <c:manualLayout>
          <c:xMode val="edge"/>
          <c:yMode val="edge"/>
          <c:x val="0.309535104986877"/>
          <c:y val="0.0375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</c:v>
                </c:pt>
              </c:strCache>
            </c:strRef>
          </c:tx>
          <c:spPr>
            <a:ln>
              <a:solidFill>
                <a:srgbClr val="3366FF"/>
              </a:solidFill>
            </a:ln>
          </c:spPr>
          <c:marker>
            <c:spPr>
              <a:ln>
                <a:solidFill>
                  <a:srgbClr val="0000FF"/>
                </a:solidFill>
              </a:ln>
            </c:spPr>
          </c:marker>
          <c:cat>
            <c:numRef>
              <c:f>Sheet1!$A$2:$A$8</c:f>
              <c:numCache>
                <c:formatCode>General</c:formatCode>
                <c:ptCount val="7"/>
                <c:pt idx="0">
                  <c:v>6.0</c:v>
                </c:pt>
                <c:pt idx="1">
                  <c:v>7.0</c:v>
                </c:pt>
                <c:pt idx="2">
                  <c:v>8.0</c:v>
                </c:pt>
                <c:pt idx="3">
                  <c:v>9.0</c:v>
                </c:pt>
                <c:pt idx="4">
                  <c:v>10.0</c:v>
                </c:pt>
                <c:pt idx="5">
                  <c:v>11.0</c:v>
                </c:pt>
                <c:pt idx="6">
                  <c:v>12.0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1.0</c:v>
                </c:pt>
                <c:pt idx="1">
                  <c:v>1.0</c:v>
                </c:pt>
                <c:pt idx="2">
                  <c:v>0.0</c:v>
                </c:pt>
                <c:pt idx="3">
                  <c:v>5.0</c:v>
                </c:pt>
                <c:pt idx="4">
                  <c:v>4.0</c:v>
                </c:pt>
                <c:pt idx="5">
                  <c:v>3.0</c:v>
                </c:pt>
                <c:pt idx="6">
                  <c:v>6.0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</c:v>
                </c:pt>
              </c:strCache>
            </c:strRef>
          </c:tx>
          <c:marker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2">
                    <a:lumMod val="10000"/>
                    <a:lumOff val="90000"/>
                  </a:schemeClr>
                </a:solidFill>
              </a:ln>
            </c:spPr>
          </c:marker>
          <c:cat>
            <c:numRef>
              <c:f>Sheet1!$A$2:$A$8</c:f>
              <c:numCache>
                <c:formatCode>General</c:formatCode>
                <c:ptCount val="7"/>
                <c:pt idx="0">
                  <c:v>6.0</c:v>
                </c:pt>
                <c:pt idx="1">
                  <c:v>7.0</c:v>
                </c:pt>
                <c:pt idx="2">
                  <c:v>8.0</c:v>
                </c:pt>
                <c:pt idx="3">
                  <c:v>9.0</c:v>
                </c:pt>
                <c:pt idx="4">
                  <c:v>10.0</c:v>
                </c:pt>
                <c:pt idx="5">
                  <c:v>11.0</c:v>
                </c:pt>
                <c:pt idx="6">
                  <c:v>12.0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1.0</c:v>
                </c:pt>
                <c:pt idx="1">
                  <c:v>0.0</c:v>
                </c:pt>
                <c:pt idx="2">
                  <c:v>0.0</c:v>
                </c:pt>
                <c:pt idx="3">
                  <c:v>2.0</c:v>
                </c:pt>
                <c:pt idx="4">
                  <c:v>0.0</c:v>
                </c:pt>
                <c:pt idx="5">
                  <c:v>1.0</c:v>
                </c:pt>
                <c:pt idx="6">
                  <c:v>9.0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66569816"/>
        <c:axId val="-2014454504"/>
      </c:lineChart>
      <c:catAx>
        <c:axId val="-2066569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-2014454504"/>
        <c:crosses val="autoZero"/>
        <c:auto val="1"/>
        <c:lblAlgn val="ctr"/>
        <c:lblOffset val="100"/>
        <c:noMultiLvlLbl val="0"/>
      </c:catAx>
      <c:valAx>
        <c:axId val="-201445450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Number of</a:t>
                </a:r>
                <a:r>
                  <a:rPr lang="en-US" baseline="0" dirty="0" smtClean="0"/>
                  <a:t> Admission</a:t>
                </a:r>
                <a:r>
                  <a:rPr lang="en-US" dirty="0" smtClean="0"/>
                  <a:t>s 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-2066569816"/>
        <c:crosses val="autoZero"/>
        <c:crossBetween val="between"/>
      </c:valAx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Genre/Age/31 Admissions    </a:t>
            </a:r>
            <a:endParaRPr lang="en-US" dirty="0"/>
          </a:p>
        </c:rich>
      </c:tx>
      <c:layout>
        <c:manualLayout>
          <c:xMode val="edge"/>
          <c:yMode val="edge"/>
          <c:x val="0.294629999632822"/>
          <c:y val="0.078488644175561"/>
        </c:manualLayout>
      </c:layout>
      <c:overlay val="0"/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</c:v>
                </c:pt>
              </c:strCache>
            </c:strRef>
          </c:tx>
          <c:spPr>
            <a:ln>
              <a:solidFill>
                <a:srgbClr val="3366FF"/>
              </a:solidFill>
            </a:ln>
          </c:spPr>
          <c:marker>
            <c:spPr>
              <a:ln>
                <a:solidFill>
                  <a:srgbClr val="0000FF"/>
                </a:solidFill>
              </a:ln>
            </c:spPr>
          </c:marker>
          <c:cat>
            <c:numRef>
              <c:f>Sheet1!$A$2:$A$9</c:f>
              <c:numCache>
                <c:formatCode>General</c:formatCode>
                <c:ptCount val="8"/>
                <c:pt idx="1">
                  <c:v>6.0</c:v>
                </c:pt>
                <c:pt idx="2">
                  <c:v>7.0</c:v>
                </c:pt>
                <c:pt idx="3">
                  <c:v>8.0</c:v>
                </c:pt>
                <c:pt idx="4">
                  <c:v>9.0</c:v>
                </c:pt>
                <c:pt idx="5">
                  <c:v>10.0</c:v>
                </c:pt>
                <c:pt idx="6">
                  <c:v>11.0</c:v>
                </c:pt>
                <c:pt idx="7">
                  <c:v>12.0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0.0</c:v>
                </c:pt>
                <c:pt idx="1">
                  <c:v>1.0</c:v>
                </c:pt>
                <c:pt idx="2">
                  <c:v>0.0</c:v>
                </c:pt>
                <c:pt idx="3">
                  <c:v>0.0</c:v>
                </c:pt>
                <c:pt idx="4">
                  <c:v>1.0</c:v>
                </c:pt>
                <c:pt idx="5">
                  <c:v>0.0</c:v>
                </c:pt>
                <c:pt idx="6">
                  <c:v>2.0</c:v>
                </c:pt>
                <c:pt idx="7">
                  <c:v>1.0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</c:v>
                </c:pt>
              </c:strCache>
            </c:strRef>
          </c:tx>
          <c:marker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2">
                    <a:lumMod val="10000"/>
                    <a:lumOff val="90000"/>
                  </a:schemeClr>
                </a:solidFill>
              </a:ln>
            </c:spPr>
          </c:marker>
          <c:cat>
            <c:numRef>
              <c:f>Sheet1!$A$2:$A$9</c:f>
              <c:numCache>
                <c:formatCode>General</c:formatCode>
                <c:ptCount val="8"/>
                <c:pt idx="1">
                  <c:v>6.0</c:v>
                </c:pt>
                <c:pt idx="2">
                  <c:v>7.0</c:v>
                </c:pt>
                <c:pt idx="3">
                  <c:v>8.0</c:v>
                </c:pt>
                <c:pt idx="4">
                  <c:v>9.0</c:v>
                </c:pt>
                <c:pt idx="5">
                  <c:v>10.0</c:v>
                </c:pt>
                <c:pt idx="6">
                  <c:v>11.0</c:v>
                </c:pt>
                <c:pt idx="7">
                  <c:v>12.0</c:v>
                </c:pt>
              </c:numCache>
            </c:numRef>
          </c:cat>
          <c:val>
            <c:numRef>
              <c:f>Sheet1!$C$2:$C$9</c:f>
              <c:numCache>
                <c:formatCode>General</c:formatCode>
                <c:ptCount val="8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9.0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87768712"/>
        <c:axId val="-2088289528"/>
      </c:lineChart>
      <c:catAx>
        <c:axId val="-2087768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-2088289528"/>
        <c:crosses val="autoZero"/>
        <c:auto val="1"/>
        <c:lblAlgn val="ctr"/>
        <c:lblOffset val="100"/>
        <c:noMultiLvlLbl val="0"/>
      </c:catAx>
      <c:valAx>
        <c:axId val="-208828952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Number of</a:t>
                </a:r>
                <a:r>
                  <a:rPr lang="en-US" baseline="0" dirty="0" smtClean="0"/>
                  <a:t> Admission</a:t>
                </a:r>
                <a:r>
                  <a:rPr lang="en-US" dirty="0" smtClean="0"/>
                  <a:t>s 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-2087768712"/>
        <c:crosses val="autoZero"/>
        <c:crossBetween val="between"/>
      </c:valAx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Genre/Age/31 Admissions    </a:t>
            </a:r>
            <a:endParaRPr lang="en-US" dirty="0"/>
          </a:p>
        </c:rich>
      </c:tx>
      <c:layout>
        <c:manualLayout>
          <c:xMode val="edge"/>
          <c:yMode val="edge"/>
          <c:x val="0.294629999632822"/>
          <c:y val="0.078488644175561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M</c:v>
                </c:pt>
              </c:strCache>
            </c:strRef>
          </c:tx>
          <c:spPr>
            <a:ln>
              <a:solidFill>
                <a:srgbClr val="3366FF"/>
              </a:solidFill>
            </a:ln>
          </c:spPr>
          <c:marker>
            <c:spPr>
              <a:ln>
                <a:solidFill>
                  <a:srgbClr val="0000FF"/>
                </a:solidFill>
              </a:ln>
            </c:spPr>
          </c:marker>
          <c:cat>
            <c:numRef>
              <c:f>Sheet1!$A$3:$A$9</c:f>
              <c:numCache>
                <c:formatCode>General</c:formatCode>
                <c:ptCount val="7"/>
                <c:pt idx="0">
                  <c:v>6.0</c:v>
                </c:pt>
                <c:pt idx="1">
                  <c:v>7.0</c:v>
                </c:pt>
                <c:pt idx="2">
                  <c:v>8.0</c:v>
                </c:pt>
                <c:pt idx="3">
                  <c:v>9.0</c:v>
                </c:pt>
                <c:pt idx="4">
                  <c:v>10.0</c:v>
                </c:pt>
                <c:pt idx="5">
                  <c:v>11.0</c:v>
                </c:pt>
                <c:pt idx="6">
                  <c:v>12.0</c:v>
                </c:pt>
              </c:numCache>
            </c:numRef>
          </c:cat>
          <c:val>
            <c:numRef>
              <c:f>Sheet1!$B$3:$B$9</c:f>
              <c:numCache>
                <c:formatCode>General</c:formatCode>
                <c:ptCount val="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1.0</c:v>
                </c:pt>
                <c:pt idx="6">
                  <c:v>9.0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F</c:v>
                </c:pt>
              </c:strCache>
            </c:strRef>
          </c:tx>
          <c:marker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2">
                    <a:lumMod val="10000"/>
                    <a:lumOff val="90000"/>
                  </a:schemeClr>
                </a:solidFill>
              </a:ln>
            </c:spPr>
          </c:marker>
          <c:cat>
            <c:numRef>
              <c:f>Sheet1!$A$3:$A$9</c:f>
              <c:numCache>
                <c:formatCode>General</c:formatCode>
                <c:ptCount val="7"/>
                <c:pt idx="0">
                  <c:v>6.0</c:v>
                </c:pt>
                <c:pt idx="1">
                  <c:v>7.0</c:v>
                </c:pt>
                <c:pt idx="2">
                  <c:v>8.0</c:v>
                </c:pt>
                <c:pt idx="3">
                  <c:v>9.0</c:v>
                </c:pt>
                <c:pt idx="4">
                  <c:v>10.0</c:v>
                </c:pt>
                <c:pt idx="5">
                  <c:v>11.0</c:v>
                </c:pt>
                <c:pt idx="6">
                  <c:v>12.0</c:v>
                </c:pt>
              </c:numCache>
            </c:numRef>
          </c:cat>
          <c:val>
            <c:numRef>
              <c:f>Sheet1!$C$3:$C$9</c:f>
              <c:numCache>
                <c:formatCode>General</c:formatCode>
                <c:ptCount val="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3.0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42071672"/>
        <c:axId val="-2013363816"/>
      </c:lineChart>
      <c:catAx>
        <c:axId val="-2142071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-2013363816"/>
        <c:crosses val="autoZero"/>
        <c:auto val="1"/>
        <c:lblAlgn val="ctr"/>
        <c:lblOffset val="100"/>
        <c:noMultiLvlLbl val="0"/>
      </c:catAx>
      <c:valAx>
        <c:axId val="-201336381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Number of</a:t>
                </a:r>
                <a:r>
                  <a:rPr lang="en-US" baseline="0" dirty="0" smtClean="0"/>
                  <a:t> Admission</a:t>
                </a:r>
                <a:r>
                  <a:rPr lang="en-US" dirty="0" smtClean="0"/>
                  <a:t>s 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-2142071672"/>
        <c:crosses val="autoZero"/>
        <c:crossBetween val="between"/>
      </c:valAx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Genre/Age/31 Admissions    </a:t>
            </a:r>
            <a:endParaRPr lang="en-US" dirty="0"/>
          </a:p>
        </c:rich>
      </c:tx>
      <c:layout>
        <c:manualLayout>
          <c:xMode val="edge"/>
          <c:yMode val="edge"/>
          <c:x val="0.294629999632822"/>
          <c:y val="0.078488644175561"/>
        </c:manualLayout>
      </c:layout>
      <c:overlay val="0"/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</c:v>
                </c:pt>
              </c:strCache>
            </c:strRef>
          </c:tx>
          <c:spPr>
            <a:ln>
              <a:solidFill>
                <a:srgbClr val="3366FF"/>
              </a:solidFill>
            </a:ln>
          </c:spPr>
          <c:marker>
            <c:spPr>
              <a:ln>
                <a:solidFill>
                  <a:srgbClr val="0000FF"/>
                </a:solidFill>
              </a:ln>
            </c:spPr>
          </c:marker>
          <c:cat>
            <c:numRef>
              <c:f>Sheet1!$A$2:$A$9</c:f>
              <c:numCache>
                <c:formatCode>General</c:formatCode>
                <c:ptCount val="8"/>
                <c:pt idx="1">
                  <c:v>6.0</c:v>
                </c:pt>
                <c:pt idx="2">
                  <c:v>7.0</c:v>
                </c:pt>
                <c:pt idx="3">
                  <c:v>8.0</c:v>
                </c:pt>
                <c:pt idx="4">
                  <c:v>9.0</c:v>
                </c:pt>
                <c:pt idx="5">
                  <c:v>10.0</c:v>
                </c:pt>
                <c:pt idx="6">
                  <c:v>11.0</c:v>
                </c:pt>
                <c:pt idx="7">
                  <c:v>12.0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0.0</c:v>
                </c:pt>
                <c:pt idx="1">
                  <c:v>1.0</c:v>
                </c:pt>
                <c:pt idx="2">
                  <c:v>0.0</c:v>
                </c:pt>
                <c:pt idx="3">
                  <c:v>0.0</c:v>
                </c:pt>
                <c:pt idx="4">
                  <c:v>5.0</c:v>
                </c:pt>
                <c:pt idx="5">
                  <c:v>4.0</c:v>
                </c:pt>
                <c:pt idx="6">
                  <c:v>3.0</c:v>
                </c:pt>
                <c:pt idx="7">
                  <c:v>6.0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</c:v>
                </c:pt>
              </c:strCache>
            </c:strRef>
          </c:tx>
          <c:marker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2">
                    <a:lumMod val="10000"/>
                    <a:lumOff val="90000"/>
                  </a:schemeClr>
                </a:solidFill>
              </a:ln>
            </c:spPr>
          </c:marker>
          <c:cat>
            <c:numRef>
              <c:f>Sheet1!$A$2:$A$9</c:f>
              <c:numCache>
                <c:formatCode>General</c:formatCode>
                <c:ptCount val="8"/>
                <c:pt idx="1">
                  <c:v>6.0</c:v>
                </c:pt>
                <c:pt idx="2">
                  <c:v>7.0</c:v>
                </c:pt>
                <c:pt idx="3">
                  <c:v>8.0</c:v>
                </c:pt>
                <c:pt idx="4">
                  <c:v>9.0</c:v>
                </c:pt>
                <c:pt idx="5">
                  <c:v>10.0</c:v>
                </c:pt>
                <c:pt idx="6">
                  <c:v>11.0</c:v>
                </c:pt>
                <c:pt idx="7">
                  <c:v>12.0</c:v>
                </c:pt>
              </c:numCache>
            </c:numRef>
          </c:cat>
          <c:val>
            <c:numRef>
              <c:f>Sheet1!$C$2:$C$9</c:f>
              <c:numCache>
                <c:formatCode>General</c:formatCode>
                <c:ptCount val="8"/>
                <c:pt idx="0">
                  <c:v>0.0</c:v>
                </c:pt>
                <c:pt idx="1">
                  <c:v>0.0</c:v>
                </c:pt>
                <c:pt idx="2">
                  <c:v>1.0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1.0</c:v>
                </c:pt>
                <c:pt idx="7">
                  <c:v>1.0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14272360"/>
        <c:axId val="-2014267976"/>
      </c:lineChart>
      <c:catAx>
        <c:axId val="-2014272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-2014267976"/>
        <c:crosses val="autoZero"/>
        <c:auto val="1"/>
        <c:lblAlgn val="ctr"/>
        <c:lblOffset val="100"/>
        <c:noMultiLvlLbl val="0"/>
      </c:catAx>
      <c:valAx>
        <c:axId val="-201426797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Number of</a:t>
                </a:r>
                <a:r>
                  <a:rPr lang="en-US" baseline="0" dirty="0" smtClean="0"/>
                  <a:t> Admission</a:t>
                </a:r>
                <a:r>
                  <a:rPr lang="en-US" dirty="0" smtClean="0"/>
                  <a:t>s 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-2014272360"/>
        <c:crosses val="autoZero"/>
        <c:crossBetween val="between"/>
      </c:valAx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Genre/Age/31 Admissions    </a:t>
            </a:r>
            <a:endParaRPr lang="en-US" dirty="0"/>
          </a:p>
        </c:rich>
      </c:tx>
      <c:layout>
        <c:manualLayout>
          <c:xMode val="edge"/>
          <c:yMode val="edge"/>
          <c:x val="0.294629999632822"/>
          <c:y val="0.078488644175561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</c:v>
                </c:pt>
              </c:strCache>
            </c:strRef>
          </c:tx>
          <c:spPr>
            <a:ln>
              <a:solidFill>
                <a:srgbClr val="3366FF"/>
              </a:solidFill>
            </a:ln>
          </c:spPr>
          <c:marker>
            <c:spPr>
              <a:ln>
                <a:solidFill>
                  <a:srgbClr val="0000FF"/>
                </a:solidFill>
              </a:ln>
            </c:spPr>
          </c:marker>
          <c:cat>
            <c:numRef>
              <c:f>Sheet1!$A$2:$A$9</c:f>
              <c:numCache>
                <c:formatCode>General</c:formatCode>
                <c:ptCount val="8"/>
                <c:pt idx="1">
                  <c:v>6.0</c:v>
                </c:pt>
                <c:pt idx="2">
                  <c:v>7.0</c:v>
                </c:pt>
                <c:pt idx="3">
                  <c:v>8.0</c:v>
                </c:pt>
                <c:pt idx="4">
                  <c:v>9.0</c:v>
                </c:pt>
                <c:pt idx="5">
                  <c:v>10.0</c:v>
                </c:pt>
                <c:pt idx="6">
                  <c:v>11.0</c:v>
                </c:pt>
                <c:pt idx="7">
                  <c:v>12.0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0.0</c:v>
                </c:pt>
                <c:pt idx="1">
                  <c:v>1.0</c:v>
                </c:pt>
                <c:pt idx="2">
                  <c:v>0.0</c:v>
                </c:pt>
                <c:pt idx="3">
                  <c:v>0.0</c:v>
                </c:pt>
                <c:pt idx="4">
                  <c:v>4.0</c:v>
                </c:pt>
                <c:pt idx="5">
                  <c:v>4.0</c:v>
                </c:pt>
                <c:pt idx="6">
                  <c:v>2.0</c:v>
                </c:pt>
                <c:pt idx="7">
                  <c:v>4.0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</c:v>
                </c:pt>
              </c:strCache>
            </c:strRef>
          </c:tx>
          <c:marker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2">
                    <a:lumMod val="10000"/>
                    <a:lumOff val="90000"/>
                  </a:schemeClr>
                </a:solidFill>
              </a:ln>
            </c:spPr>
          </c:marker>
          <c:cat>
            <c:numRef>
              <c:f>Sheet1!$A$2:$A$9</c:f>
              <c:numCache>
                <c:formatCode>General</c:formatCode>
                <c:ptCount val="8"/>
                <c:pt idx="1">
                  <c:v>6.0</c:v>
                </c:pt>
                <c:pt idx="2">
                  <c:v>7.0</c:v>
                </c:pt>
                <c:pt idx="3">
                  <c:v>8.0</c:v>
                </c:pt>
                <c:pt idx="4">
                  <c:v>9.0</c:v>
                </c:pt>
                <c:pt idx="5">
                  <c:v>10.0</c:v>
                </c:pt>
                <c:pt idx="6">
                  <c:v>11.0</c:v>
                </c:pt>
                <c:pt idx="7">
                  <c:v>12.0</c:v>
                </c:pt>
              </c:numCache>
            </c:numRef>
          </c:cat>
          <c:val>
            <c:numRef>
              <c:f>Sheet1!$C$2:$C$9</c:f>
              <c:numCache>
                <c:formatCode>General</c:formatCode>
                <c:ptCount val="8"/>
                <c:pt idx="0">
                  <c:v>0.0</c:v>
                </c:pt>
                <c:pt idx="1">
                  <c:v>0.0</c:v>
                </c:pt>
                <c:pt idx="2">
                  <c:v>1.0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1.0</c:v>
                </c:pt>
                <c:pt idx="7">
                  <c:v>1.0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14229544"/>
        <c:axId val="-2014225160"/>
      </c:lineChart>
      <c:catAx>
        <c:axId val="-2014229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-2014225160"/>
        <c:crosses val="autoZero"/>
        <c:auto val="1"/>
        <c:lblAlgn val="ctr"/>
        <c:lblOffset val="100"/>
        <c:noMultiLvlLbl val="0"/>
      </c:catAx>
      <c:valAx>
        <c:axId val="-201422516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Number of</a:t>
                </a:r>
                <a:r>
                  <a:rPr lang="en-US" baseline="0" dirty="0" smtClean="0"/>
                  <a:t> Admission</a:t>
                </a:r>
                <a:r>
                  <a:rPr lang="en-US" dirty="0" smtClean="0"/>
                  <a:t>s 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-2014229544"/>
        <c:crosses val="autoZero"/>
        <c:crossBetween val="between"/>
      </c:valAx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Genre/Age/31 Admissions    </a:t>
            </a:r>
            <a:endParaRPr lang="en-US" dirty="0"/>
          </a:p>
        </c:rich>
      </c:tx>
      <c:layout>
        <c:manualLayout>
          <c:xMode val="edge"/>
          <c:yMode val="edge"/>
          <c:x val="0.294629999632822"/>
          <c:y val="0.078488644175561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</c:v>
                </c:pt>
              </c:strCache>
            </c:strRef>
          </c:tx>
          <c:spPr>
            <a:ln>
              <a:solidFill>
                <a:srgbClr val="3366FF"/>
              </a:solidFill>
            </a:ln>
          </c:spPr>
          <c:marker>
            <c:spPr>
              <a:ln>
                <a:solidFill>
                  <a:srgbClr val="0000FF"/>
                </a:solidFill>
              </a:ln>
            </c:spPr>
          </c:marker>
          <c:cat>
            <c:numRef>
              <c:f>Sheet1!$A$2:$A$9</c:f>
              <c:numCache>
                <c:formatCode>General</c:formatCode>
                <c:ptCount val="8"/>
                <c:pt idx="1">
                  <c:v>6.0</c:v>
                </c:pt>
                <c:pt idx="2">
                  <c:v>7.0</c:v>
                </c:pt>
                <c:pt idx="3">
                  <c:v>8.0</c:v>
                </c:pt>
                <c:pt idx="4">
                  <c:v>9.0</c:v>
                </c:pt>
                <c:pt idx="5">
                  <c:v>10.0</c:v>
                </c:pt>
                <c:pt idx="6">
                  <c:v>11.0</c:v>
                </c:pt>
                <c:pt idx="7">
                  <c:v>12.0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0.0</c:v>
                </c:pt>
                <c:pt idx="1">
                  <c:v>0.0</c:v>
                </c:pt>
                <c:pt idx="2">
                  <c:v>1.0</c:v>
                </c:pt>
                <c:pt idx="3">
                  <c:v>0.0</c:v>
                </c:pt>
                <c:pt idx="4">
                  <c:v>5.0</c:v>
                </c:pt>
                <c:pt idx="5">
                  <c:v>3.0</c:v>
                </c:pt>
                <c:pt idx="6">
                  <c:v>3.0</c:v>
                </c:pt>
                <c:pt idx="7">
                  <c:v>8.0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</c:v>
                </c:pt>
              </c:strCache>
            </c:strRef>
          </c:tx>
          <c:marker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2">
                    <a:lumMod val="10000"/>
                    <a:lumOff val="90000"/>
                  </a:schemeClr>
                </a:solidFill>
              </a:ln>
            </c:spPr>
          </c:marker>
          <c:cat>
            <c:numRef>
              <c:f>Sheet1!$A$2:$A$9</c:f>
              <c:numCache>
                <c:formatCode>General</c:formatCode>
                <c:ptCount val="8"/>
                <c:pt idx="1">
                  <c:v>6.0</c:v>
                </c:pt>
                <c:pt idx="2">
                  <c:v>7.0</c:v>
                </c:pt>
                <c:pt idx="3">
                  <c:v>8.0</c:v>
                </c:pt>
                <c:pt idx="4">
                  <c:v>9.0</c:v>
                </c:pt>
                <c:pt idx="5">
                  <c:v>10.0</c:v>
                </c:pt>
                <c:pt idx="6">
                  <c:v>11.0</c:v>
                </c:pt>
                <c:pt idx="7">
                  <c:v>12.0</c:v>
                </c:pt>
              </c:numCache>
            </c:numRef>
          </c:cat>
          <c:val>
            <c:numRef>
              <c:f>Sheet1!$C$2:$C$9</c:f>
              <c:numCache>
                <c:formatCode>General</c:formatCode>
                <c:ptCount val="8"/>
                <c:pt idx="0">
                  <c:v>0.0</c:v>
                </c:pt>
                <c:pt idx="1">
                  <c:v>1.0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1.0</c:v>
                </c:pt>
                <c:pt idx="6">
                  <c:v>1.0</c:v>
                </c:pt>
                <c:pt idx="7">
                  <c:v>9.0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13691976"/>
        <c:axId val="-2013687592"/>
      </c:lineChart>
      <c:catAx>
        <c:axId val="-2013691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-2013687592"/>
        <c:crosses val="autoZero"/>
        <c:auto val="1"/>
        <c:lblAlgn val="ctr"/>
        <c:lblOffset val="100"/>
        <c:noMultiLvlLbl val="0"/>
      </c:catAx>
      <c:valAx>
        <c:axId val="-201368759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Number of</a:t>
                </a:r>
                <a:r>
                  <a:rPr lang="en-US" baseline="0" dirty="0" smtClean="0"/>
                  <a:t> Admission</a:t>
                </a:r>
                <a:r>
                  <a:rPr lang="en-US" dirty="0" smtClean="0"/>
                  <a:t>s 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-2013691976"/>
        <c:crosses val="autoZero"/>
        <c:crossBetween val="between"/>
      </c:valAx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Genre/Age/31 Admissions    </a:t>
            </a:r>
            <a:endParaRPr lang="en-US" dirty="0"/>
          </a:p>
        </c:rich>
      </c:tx>
      <c:layout>
        <c:manualLayout>
          <c:xMode val="edge"/>
          <c:yMode val="edge"/>
          <c:x val="0.294629999632822"/>
          <c:y val="0.078488644175561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</c:v>
                </c:pt>
              </c:strCache>
            </c:strRef>
          </c:tx>
          <c:spPr>
            <a:ln>
              <a:solidFill>
                <a:srgbClr val="3366FF"/>
              </a:solidFill>
            </a:ln>
          </c:spPr>
          <c:marker>
            <c:spPr>
              <a:ln>
                <a:solidFill>
                  <a:srgbClr val="0000FF"/>
                </a:solidFill>
              </a:ln>
            </c:spPr>
          </c:marker>
          <c:cat>
            <c:numRef>
              <c:f>Sheet1!$A$2:$A$9</c:f>
              <c:numCache>
                <c:formatCode>General</c:formatCode>
                <c:ptCount val="8"/>
                <c:pt idx="1">
                  <c:v>6.0</c:v>
                </c:pt>
                <c:pt idx="2">
                  <c:v>7.0</c:v>
                </c:pt>
                <c:pt idx="3">
                  <c:v>8.0</c:v>
                </c:pt>
                <c:pt idx="4">
                  <c:v>9.0</c:v>
                </c:pt>
                <c:pt idx="5">
                  <c:v>10.0</c:v>
                </c:pt>
                <c:pt idx="6">
                  <c:v>11.0</c:v>
                </c:pt>
                <c:pt idx="7">
                  <c:v>12.0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5.0</c:v>
                </c:pt>
                <c:pt idx="5">
                  <c:v>4.0</c:v>
                </c:pt>
                <c:pt idx="6">
                  <c:v>2.0</c:v>
                </c:pt>
                <c:pt idx="7">
                  <c:v>6.0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</c:v>
                </c:pt>
              </c:strCache>
            </c:strRef>
          </c:tx>
          <c:marker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2">
                    <a:lumMod val="10000"/>
                    <a:lumOff val="90000"/>
                  </a:schemeClr>
                </a:solidFill>
              </a:ln>
            </c:spPr>
          </c:marker>
          <c:cat>
            <c:numRef>
              <c:f>Sheet1!$A$2:$A$9</c:f>
              <c:numCache>
                <c:formatCode>General</c:formatCode>
                <c:ptCount val="8"/>
                <c:pt idx="1">
                  <c:v>6.0</c:v>
                </c:pt>
                <c:pt idx="2">
                  <c:v>7.0</c:v>
                </c:pt>
                <c:pt idx="3">
                  <c:v>8.0</c:v>
                </c:pt>
                <c:pt idx="4">
                  <c:v>9.0</c:v>
                </c:pt>
                <c:pt idx="5">
                  <c:v>10.0</c:v>
                </c:pt>
                <c:pt idx="6">
                  <c:v>11.0</c:v>
                </c:pt>
                <c:pt idx="7">
                  <c:v>12.0</c:v>
                </c:pt>
              </c:numCache>
            </c:numRef>
          </c:cat>
          <c:val>
            <c:numRef>
              <c:f>Sheet1!$C$2:$C$9</c:f>
              <c:numCache>
                <c:formatCode>General</c:formatCode>
                <c:ptCount val="8"/>
                <c:pt idx="0">
                  <c:v>0.0</c:v>
                </c:pt>
                <c:pt idx="1">
                  <c:v>1.0</c:v>
                </c:pt>
                <c:pt idx="2">
                  <c:v>1.0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1.0</c:v>
                </c:pt>
                <c:pt idx="7">
                  <c:v>9.0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13333864"/>
        <c:axId val="-2013353608"/>
      </c:lineChart>
      <c:catAx>
        <c:axId val="-2013333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-2013353608"/>
        <c:crosses val="autoZero"/>
        <c:auto val="1"/>
        <c:lblAlgn val="ctr"/>
        <c:lblOffset val="100"/>
        <c:noMultiLvlLbl val="0"/>
      </c:catAx>
      <c:valAx>
        <c:axId val="-201335360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Number of</a:t>
                </a:r>
                <a:r>
                  <a:rPr lang="en-US" baseline="0" dirty="0" smtClean="0"/>
                  <a:t> Admission</a:t>
                </a:r>
                <a:r>
                  <a:rPr lang="en-US" dirty="0" smtClean="0"/>
                  <a:t>s 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-2013333864"/>
        <c:crosses val="autoZero"/>
        <c:crossBetween val="between"/>
      </c:valAx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Genre/Age/31 Admissions    </a:t>
            </a:r>
            <a:endParaRPr lang="en-US" dirty="0"/>
          </a:p>
        </c:rich>
      </c:tx>
      <c:layout>
        <c:manualLayout>
          <c:xMode val="edge"/>
          <c:yMode val="edge"/>
          <c:x val="0.294629999632822"/>
          <c:y val="0.078488644175561"/>
        </c:manualLayout>
      </c:layout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rgbClr val="0000FF"/>
            </a:solidFill>
            <a:ln>
              <a:solidFill>
                <a:srgbClr val="3366FF"/>
              </a:solidFill>
            </a:ln>
          </c:spPr>
          <c:invertIfNegative val="0"/>
          <c:cat>
            <c:strRef>
              <c:f>Sheet1!$A$2:$A$9</c:f>
              <c:strCache>
                <c:ptCount val="5"/>
                <c:pt idx="1">
                  <c:v>SINGLE</c:v>
                </c:pt>
                <c:pt idx="2">
                  <c:v>DEAD</c:v>
                </c:pt>
                <c:pt idx="3">
                  <c:v>BLENDED</c:v>
                </c:pt>
                <c:pt idx="4">
                  <c:v>MARRIED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 formatCode="General">
                  <c:v>0.0</c:v>
                </c:pt>
                <c:pt idx="1">
                  <c:v>0.75</c:v>
                </c:pt>
                <c:pt idx="2">
                  <c:v>0.25</c:v>
                </c:pt>
                <c:pt idx="3">
                  <c:v>0.1</c:v>
                </c:pt>
                <c:pt idx="4">
                  <c:v>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rgbClr val="860908">
                <a:lumMod val="60000"/>
                <a:lumOff val="40000"/>
              </a:srgbClr>
            </a:solidFill>
          </c:spPr>
          <c:invertIfNegative val="0"/>
          <c:cat>
            <c:strRef>
              <c:f>Sheet1!$A$2:$A$9</c:f>
              <c:strCache>
                <c:ptCount val="5"/>
                <c:pt idx="1">
                  <c:v>SINGLE</c:v>
                </c:pt>
                <c:pt idx="2">
                  <c:v>DEAD</c:v>
                </c:pt>
                <c:pt idx="3">
                  <c:v>BLENDED</c:v>
                </c:pt>
                <c:pt idx="4">
                  <c:v>MARRIED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8"/>
                <c:pt idx="0" formatCode="General">
                  <c:v>0.0</c:v>
                </c:pt>
                <c:pt idx="1">
                  <c:v>0.72</c:v>
                </c:pt>
                <c:pt idx="2">
                  <c:v>0.0</c:v>
                </c:pt>
                <c:pt idx="3">
                  <c:v>0.36</c:v>
                </c:pt>
                <c:pt idx="4">
                  <c:v>0.27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0945688"/>
        <c:axId val="-2087907048"/>
      </c:barChart>
      <c:catAx>
        <c:axId val="-21209456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-2087907048"/>
        <c:crosses val="autoZero"/>
        <c:auto val="1"/>
        <c:lblAlgn val="ctr"/>
        <c:lblOffset val="100"/>
        <c:noMultiLvlLbl val="0"/>
      </c:catAx>
      <c:valAx>
        <c:axId val="-2087907048"/>
        <c:scaling>
          <c:orientation val="minMax"/>
          <c:max val="1.0"/>
        </c:scaling>
        <c:delete val="0"/>
        <c:axPos val="b"/>
        <c:majorGridlines/>
        <c:numFmt formatCode="0%" sourceLinked="0"/>
        <c:majorTickMark val="none"/>
        <c:minorTickMark val="none"/>
        <c:tickLblPos val="nextTo"/>
        <c:crossAx val="-2120945688"/>
        <c:crosses val="autoZero"/>
        <c:crossBetween val="between"/>
      </c:valAx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F34E1DD6-8B8D-6742-BFE6-EAE9A85273A8}" type="datetimeFigureOut">
              <a:rPr lang="en-US" smtClean="0"/>
              <a:t>10/05/16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1DD6-8B8D-6742-BFE6-EAE9A85273A8}" type="datetimeFigureOut">
              <a:rPr lang="en-US" smtClean="0"/>
              <a:t>10/05/16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123DB-BF73-6B44-86F3-968686453F4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1DD6-8B8D-6742-BFE6-EAE9A85273A8}" type="datetimeFigureOut">
              <a:rPr lang="en-US" smtClean="0"/>
              <a:t>10/05/16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123DB-BF73-6B44-86F3-968686453F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1DD6-8B8D-6742-BFE6-EAE9A85273A8}" type="datetimeFigureOut">
              <a:rPr lang="en-US" smtClean="0"/>
              <a:t>10/05/16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123DB-BF73-6B44-86F3-968686453F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1DD6-8B8D-6742-BFE6-EAE9A85273A8}" type="datetimeFigureOut">
              <a:rPr lang="en-US" smtClean="0"/>
              <a:t>10/05/16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123DB-BF73-6B44-86F3-968686453F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1DD6-8B8D-6742-BFE6-EAE9A85273A8}" type="datetimeFigureOut">
              <a:rPr lang="en-US" smtClean="0"/>
              <a:t>10/05/16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123DB-BF73-6B44-86F3-968686453F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1DD6-8B8D-6742-BFE6-EAE9A85273A8}" type="datetimeFigureOut">
              <a:rPr lang="en-US" smtClean="0"/>
              <a:t>10/05/16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123DB-BF73-6B44-86F3-968686453F4A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1DD6-8B8D-6742-BFE6-EAE9A85273A8}" type="datetimeFigureOut">
              <a:rPr lang="en-US" smtClean="0"/>
              <a:t>10/05/16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123DB-BF73-6B44-86F3-968686453F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1DD6-8B8D-6742-BFE6-EAE9A85273A8}" type="datetimeFigureOut">
              <a:rPr lang="en-US" smtClean="0"/>
              <a:t>10/05/16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123DB-BF73-6B44-86F3-968686453F4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1DD6-8B8D-6742-BFE6-EAE9A85273A8}" type="datetimeFigureOut">
              <a:rPr lang="en-US" smtClean="0"/>
              <a:t>10/05/16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123DB-BF73-6B44-86F3-968686453F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1DD6-8B8D-6742-BFE6-EAE9A85273A8}" type="datetimeFigureOut">
              <a:rPr lang="en-US" smtClean="0"/>
              <a:t>10/05/16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123DB-BF73-6B44-86F3-968686453F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1DD6-8B8D-6742-BFE6-EAE9A85273A8}" type="datetimeFigureOut">
              <a:rPr lang="en-US" smtClean="0"/>
              <a:t>10/05/16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123DB-BF73-6B44-86F3-968686453F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1DD6-8B8D-6742-BFE6-EAE9A85273A8}" type="datetimeFigureOut">
              <a:rPr lang="en-US" smtClean="0"/>
              <a:t>10/05/16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123DB-BF73-6B44-86F3-968686453F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BD8060-6F0D-3644-91C8-4B30938949EC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35515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AU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F34E1DD6-8B8D-6742-BFE6-EAE9A85273A8}" type="datetimeFigureOut">
              <a:rPr lang="en-US" smtClean="0"/>
              <a:t>10/05/16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24B123DB-BF73-6B44-86F3-968686453F4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1DD6-8B8D-6742-BFE6-EAE9A85273A8}" type="datetimeFigureOut">
              <a:rPr lang="en-US" smtClean="0"/>
              <a:t>10/05/16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123DB-BF73-6B44-86F3-968686453F4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1DD6-8B8D-6742-BFE6-EAE9A85273A8}" type="datetimeFigureOut">
              <a:rPr lang="en-US" smtClean="0"/>
              <a:t>10/05/16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123DB-BF73-6B44-86F3-968686453F4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1DD6-8B8D-6742-BFE6-EAE9A85273A8}" type="datetimeFigureOut">
              <a:rPr lang="en-US" smtClean="0"/>
              <a:t>10/05/16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123DB-BF73-6B44-86F3-968686453F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1DD6-8B8D-6742-BFE6-EAE9A85273A8}" type="datetimeFigureOut">
              <a:rPr lang="en-US" smtClean="0"/>
              <a:t>10/05/16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123DB-BF73-6B44-86F3-968686453F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1DD6-8B8D-6742-BFE6-EAE9A85273A8}" type="datetimeFigureOut">
              <a:rPr lang="en-US" smtClean="0"/>
              <a:t>10/05/16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123DB-BF73-6B44-86F3-968686453F4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1DD6-8B8D-6742-BFE6-EAE9A85273A8}" type="datetimeFigureOut">
              <a:rPr lang="en-US" smtClean="0"/>
              <a:t>10/05/16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123DB-BF73-6B44-86F3-968686453F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theme" Target="../theme/theme1.xml"/><Relationship Id="rId23" Type="http://schemas.openxmlformats.org/officeDocument/2006/relationships/image" Target="../media/image6.png"/><Relationship Id="rId24" Type="http://schemas.openxmlformats.org/officeDocument/2006/relationships/image" Target="../media/image7.png"/><Relationship Id="rId25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F34E1DD6-8B8D-6742-BFE6-EAE9A85273A8}" type="datetimeFigureOut">
              <a:rPr lang="en-US" smtClean="0"/>
              <a:t>10/05/16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24B123DB-BF73-6B44-86F3-968686453F4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  <p:sldLayoutId id="2147483746" r:id="rId18"/>
    <p:sldLayoutId id="2147483747" r:id="rId19"/>
    <p:sldLayoutId id="2147483748" r:id="rId20"/>
    <p:sldLayoutId id="2147483749" r:id="rId21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3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5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5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1.xls"/><Relationship Id="rId4" Type="http://schemas.openxmlformats.org/officeDocument/2006/relationships/image" Target="../media/image1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4499" y="3124200"/>
            <a:ext cx="6852301" cy="1478557"/>
          </a:xfrm>
        </p:spPr>
        <p:txBody>
          <a:bodyPr/>
          <a:lstStyle/>
          <a:p>
            <a:r>
              <a:rPr lang="en-US" sz="5400" b="1" dirty="0" smtClean="0"/>
              <a:t>Could you listen to me?</a:t>
            </a:r>
            <a:br>
              <a:rPr lang="en-US" sz="5400" b="1" dirty="0" smtClean="0"/>
            </a:br>
            <a:r>
              <a:rPr lang="en-US" sz="4400" dirty="0" smtClean="0"/>
              <a:t>Suicidal attempts in children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4499" y="5460346"/>
            <a:ext cx="6477000" cy="976629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ts val="2400"/>
              </a:lnSpc>
            </a:pPr>
            <a:r>
              <a:rPr lang="en-US" dirty="0" smtClean="0"/>
              <a:t>Dr Stanganelli, V, NP Gingell, M; Ph. Hansen ,B; Ph. Heywood, A; Ph. Zelenka,B; Ph. Spillman, S; SW Sutton; SW Howe, A; SW France, N. Mackay, Australia 2016.</a:t>
            </a:r>
          </a:p>
          <a:p>
            <a:pPr>
              <a:lnSpc>
                <a:spcPts val="2400"/>
              </a:lnSpc>
            </a:pPr>
            <a:r>
              <a:rPr lang="en-US" dirty="0" smtClean="0"/>
              <a:t>RANZCP Congress, Hong Honk, 2016.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937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173" y="425458"/>
            <a:ext cx="7313613" cy="1309764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   </a:t>
            </a:r>
            <a:r>
              <a:rPr lang="en-US" sz="1600" dirty="0" smtClean="0"/>
              <a:t>10-year-restrospective analysis : ATTACHMENT </a:t>
            </a:r>
            <a:r>
              <a:rPr lang="en-US" sz="1600" dirty="0" smtClean="0"/>
              <a:t>DISORDER(F94.1)</a:t>
            </a:r>
            <a:r>
              <a:rPr lang="en-US" sz="4400" dirty="0" smtClean="0"/>
              <a:t>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2624" y="2415466"/>
            <a:ext cx="7105389" cy="3375733"/>
          </a:xfrm>
        </p:spPr>
        <p:txBody>
          <a:bodyPr/>
          <a:lstStyle/>
          <a:p>
            <a:pPr marL="0" indent="0">
              <a:buNone/>
            </a:pPr>
            <a:endParaRPr lang="en-US" u="sng" dirty="0" smtClean="0"/>
          </a:p>
          <a:p>
            <a:pPr marL="0" indent="0">
              <a:buNone/>
            </a:pPr>
            <a:endParaRPr lang="en-US" u="sng" dirty="0" smtClean="0"/>
          </a:p>
        </p:txBody>
      </p:sp>
      <p:graphicFrame>
        <p:nvGraphicFramePr>
          <p:cNvPr id="4" name="Chart 3" title="Years of age"/>
          <p:cNvGraphicFramePr/>
          <p:nvPr>
            <p:extLst>
              <p:ext uri="{D42A27DB-BD31-4B8C-83A1-F6EECF244321}">
                <p14:modId xmlns:p14="http://schemas.microsoft.com/office/powerpoint/2010/main" val="321645712"/>
              </p:ext>
            </p:extLst>
          </p:nvPr>
        </p:nvGraphicFramePr>
        <p:xfrm>
          <a:off x="1571644" y="2755674"/>
          <a:ext cx="6277597" cy="3287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Could you listen to me?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803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173" y="425458"/>
            <a:ext cx="7313613" cy="1309764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sz="4400" dirty="0" smtClean="0"/>
              <a:t> </a:t>
            </a:r>
            <a:r>
              <a:rPr lang="en-US" sz="1600" dirty="0" smtClean="0"/>
              <a:t>10-year-restrospective analysis : ADHD/ASD/</a:t>
            </a:r>
            <a:r>
              <a:rPr lang="en-US" sz="1600" dirty="0" smtClean="0"/>
              <a:t>CD (F90.0/F84.5/F91.0)</a:t>
            </a:r>
            <a:r>
              <a:rPr lang="en-US" sz="4400" dirty="0" smtClean="0"/>
              <a:t>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2624" y="2415466"/>
            <a:ext cx="7105389" cy="3375733"/>
          </a:xfrm>
        </p:spPr>
        <p:txBody>
          <a:bodyPr/>
          <a:lstStyle/>
          <a:p>
            <a:pPr marL="0" indent="0">
              <a:buNone/>
            </a:pPr>
            <a:endParaRPr lang="en-US" u="sng" dirty="0" smtClean="0"/>
          </a:p>
          <a:p>
            <a:pPr marL="0" indent="0">
              <a:buNone/>
            </a:pPr>
            <a:endParaRPr lang="en-US" u="sng" dirty="0" smtClean="0"/>
          </a:p>
        </p:txBody>
      </p:sp>
      <p:graphicFrame>
        <p:nvGraphicFramePr>
          <p:cNvPr id="4" name="Chart 3" title="Years of age"/>
          <p:cNvGraphicFramePr/>
          <p:nvPr>
            <p:extLst>
              <p:ext uri="{D42A27DB-BD31-4B8C-83A1-F6EECF244321}">
                <p14:modId xmlns:p14="http://schemas.microsoft.com/office/powerpoint/2010/main" val="278964857"/>
              </p:ext>
            </p:extLst>
          </p:nvPr>
        </p:nvGraphicFramePr>
        <p:xfrm>
          <a:off x="1571644" y="2755674"/>
          <a:ext cx="6277597" cy="3287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Could you listen to me?</a:t>
            </a:r>
            <a:br>
              <a:rPr lang="en-US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09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173" y="425458"/>
            <a:ext cx="7313613" cy="1309764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400" dirty="0" smtClean="0"/>
              <a:t>   </a:t>
            </a:r>
            <a:r>
              <a:rPr lang="en-US" sz="1600" dirty="0" smtClean="0"/>
              <a:t>10-year-restrospective analysis : BULLYING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u="sng" dirty="0" smtClean="0"/>
          </a:p>
          <a:p>
            <a:pPr marL="0" indent="0">
              <a:buNone/>
            </a:pPr>
            <a:endParaRPr lang="en-US" u="sng" dirty="0" smtClean="0"/>
          </a:p>
        </p:txBody>
      </p:sp>
      <p:graphicFrame>
        <p:nvGraphicFramePr>
          <p:cNvPr id="4" name="Chart 3" title="Years of age"/>
          <p:cNvGraphicFramePr/>
          <p:nvPr>
            <p:extLst>
              <p:ext uri="{D42A27DB-BD31-4B8C-83A1-F6EECF244321}">
                <p14:modId xmlns:p14="http://schemas.microsoft.com/office/powerpoint/2010/main" val="2143514045"/>
              </p:ext>
            </p:extLst>
          </p:nvPr>
        </p:nvGraphicFramePr>
        <p:xfrm>
          <a:off x="1655586" y="2041240"/>
          <a:ext cx="5964413" cy="3718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Could you listen to me?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120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173" y="425458"/>
            <a:ext cx="7313613" cy="1309764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400" dirty="0" smtClean="0"/>
              <a:t>  </a:t>
            </a:r>
            <a:br>
              <a:rPr lang="en-US" sz="4400" dirty="0" smtClean="0"/>
            </a:br>
            <a:r>
              <a:rPr lang="en-US" sz="4400" dirty="0"/>
              <a:t> </a:t>
            </a:r>
            <a:r>
              <a:rPr lang="en-US" sz="4400" dirty="0" smtClean="0"/>
              <a:t>   </a:t>
            </a:r>
            <a:r>
              <a:rPr lang="en-US" sz="1600" dirty="0" smtClean="0"/>
              <a:t>10-year-restrospective analysis : DOMESTIC VIOLENCE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u="sng" dirty="0" smtClean="0"/>
          </a:p>
          <a:p>
            <a:pPr marL="0" indent="0">
              <a:buNone/>
            </a:pPr>
            <a:endParaRPr lang="en-US" u="sng" dirty="0" smtClean="0"/>
          </a:p>
        </p:txBody>
      </p:sp>
      <p:graphicFrame>
        <p:nvGraphicFramePr>
          <p:cNvPr id="4" name="Chart 3" title="Years of age"/>
          <p:cNvGraphicFramePr/>
          <p:nvPr>
            <p:extLst>
              <p:ext uri="{D42A27DB-BD31-4B8C-83A1-F6EECF244321}">
                <p14:modId xmlns:p14="http://schemas.microsoft.com/office/powerpoint/2010/main" val="571340301"/>
              </p:ext>
            </p:extLst>
          </p:nvPr>
        </p:nvGraphicFramePr>
        <p:xfrm>
          <a:off x="1655586" y="2041240"/>
          <a:ext cx="5964413" cy="3718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Could you listen to me?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591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173" y="425458"/>
            <a:ext cx="7313613" cy="1309764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400" dirty="0" smtClean="0"/>
              <a:t>   </a:t>
            </a:r>
            <a:r>
              <a:rPr lang="en-US" sz="1600" dirty="0" smtClean="0"/>
              <a:t>10-year-restrospective analysis : PARENTS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u="sng" dirty="0" smtClean="0"/>
          </a:p>
          <a:p>
            <a:pPr marL="0" indent="0">
              <a:buNone/>
            </a:pPr>
            <a:endParaRPr lang="en-US" u="sng" dirty="0" smtClean="0"/>
          </a:p>
        </p:txBody>
      </p:sp>
      <p:graphicFrame>
        <p:nvGraphicFramePr>
          <p:cNvPr id="4" name="Chart 3" title="Years of age"/>
          <p:cNvGraphicFramePr/>
          <p:nvPr>
            <p:extLst>
              <p:ext uri="{D42A27DB-BD31-4B8C-83A1-F6EECF244321}">
                <p14:modId xmlns:p14="http://schemas.microsoft.com/office/powerpoint/2010/main" val="218117774"/>
              </p:ext>
            </p:extLst>
          </p:nvPr>
        </p:nvGraphicFramePr>
        <p:xfrm>
          <a:off x="714397" y="1905159"/>
          <a:ext cx="7813010" cy="4252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Could you listen to me?</a:t>
            </a:r>
            <a:br>
              <a:rPr lang="en-US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067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526696"/>
            <a:ext cx="7313613" cy="2302066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10-year-retrospective analysis: 31 Admissions/</a:t>
            </a:r>
            <a:r>
              <a:rPr lang="en-US" sz="1600" b="1" dirty="0" smtClean="0"/>
              <a:t>Parents</a:t>
            </a:r>
            <a:r>
              <a:rPr lang="en-US" sz="1600" b="1" dirty="0"/>
              <a:t/>
            </a:r>
            <a:br>
              <a:rPr lang="en-US" sz="1600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u="sng" dirty="0" smtClean="0"/>
          </a:p>
          <a:p>
            <a:pPr marL="0" indent="0">
              <a:buNone/>
            </a:pPr>
            <a:endParaRPr lang="en-US" u="sng" dirty="0" smtClean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670387550"/>
              </p:ext>
            </p:extLst>
          </p:nvPr>
        </p:nvGraphicFramePr>
        <p:xfrm>
          <a:off x="1345306" y="2024913"/>
          <a:ext cx="6705600" cy="3453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Could you listen to me?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721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Could you listen to me?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98" y="1052704"/>
            <a:ext cx="7513616" cy="47819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000" i="1" u="sng" dirty="0" smtClean="0"/>
              <a:t>Risk factors:</a:t>
            </a:r>
            <a:endParaRPr lang="en-US" sz="3000" i="1" u="sng" dirty="0"/>
          </a:p>
          <a:p>
            <a:r>
              <a:rPr lang="en-US" dirty="0" smtClean="0"/>
              <a:t>More common in boys</a:t>
            </a:r>
          </a:p>
          <a:p>
            <a:r>
              <a:rPr lang="en-US" dirty="0" smtClean="0"/>
              <a:t>Depression in girls increase risk</a:t>
            </a:r>
          </a:p>
          <a:p>
            <a:r>
              <a:rPr lang="en-US" dirty="0" smtClean="0"/>
              <a:t>Disruptive behaviours/ASD/ADHD in boys increase risk</a:t>
            </a:r>
          </a:p>
          <a:p>
            <a:r>
              <a:rPr lang="en-US" dirty="0" smtClean="0"/>
              <a:t>Identification with a depressed/dead/suicidal parent </a:t>
            </a:r>
          </a:p>
          <a:p>
            <a:r>
              <a:rPr lang="en-US" dirty="0" smtClean="0"/>
              <a:t>History of bullying at school and DV at home</a:t>
            </a:r>
          </a:p>
          <a:p>
            <a:r>
              <a:rPr lang="en-US" dirty="0" smtClean="0"/>
              <a:t>Common method hanging or other under 12 years old</a:t>
            </a:r>
          </a:p>
          <a:p>
            <a:r>
              <a:rPr lang="en-US" dirty="0" smtClean="0"/>
              <a:t>100% Reactive attachment disorder as secondary diagnosis</a:t>
            </a:r>
          </a:p>
          <a:p>
            <a:r>
              <a:rPr lang="en-US" dirty="0" smtClean="0"/>
              <a:t>100% parents with severe mental illnesses</a:t>
            </a:r>
          </a:p>
          <a:p>
            <a:pPr marL="0" indent="0">
              <a:buNone/>
            </a:pPr>
            <a:endParaRPr lang="en-US" u="sng" dirty="0" smtClean="0"/>
          </a:p>
        </p:txBody>
      </p:sp>
    </p:spTree>
    <p:extLst>
      <p:ext uri="{BB962C8B-B14F-4D97-AF65-F5344CB8AC3E}">
        <p14:creationId xmlns:p14="http://schemas.microsoft.com/office/powerpoint/2010/main" val="239797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Could you listen to me?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Attachment based family therapy (ABFT) has been found to be effective in reducing suicidal ideation in young people</a:t>
            </a:r>
            <a:r>
              <a:rPr lang="en-US" sz="1200" dirty="0" smtClean="0"/>
              <a:t>( Diamond et al, 2010)</a:t>
            </a:r>
          </a:p>
          <a:p>
            <a:r>
              <a:rPr lang="en-US" sz="2000" dirty="0" smtClean="0"/>
              <a:t>The family is the most important developmental and protective factor in childhood </a:t>
            </a:r>
          </a:p>
          <a:p>
            <a:r>
              <a:rPr lang="en-US" sz="2000" dirty="0" smtClean="0"/>
              <a:t>The goal is to strengthen families</a:t>
            </a:r>
          </a:p>
          <a:p>
            <a:r>
              <a:rPr lang="en-US" sz="2000" dirty="0" smtClean="0"/>
              <a:t>From attachment perspective: children internalize beliefs about self and expectations of others through early attachment relationships as internal working models</a:t>
            </a:r>
          </a:p>
          <a:p>
            <a:r>
              <a:rPr lang="en-US" sz="2000" dirty="0" smtClean="0"/>
              <a:t>Attachment theory proposes a life span attachment model</a:t>
            </a:r>
          </a:p>
          <a:p>
            <a:pPr marL="0" indent="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38463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Could you listen to me?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ATTACHMENT BASED FAMILY THERAPY</a:t>
            </a:r>
          </a:p>
          <a:p>
            <a:r>
              <a:rPr lang="en-US" sz="2000" dirty="0" smtClean="0"/>
              <a:t>It is a brief 16 weeks treatment</a:t>
            </a:r>
          </a:p>
          <a:p>
            <a:r>
              <a:rPr lang="en-US" sz="2000" dirty="0" smtClean="0"/>
              <a:t>Aims to re-establish safety, protection and availability</a:t>
            </a:r>
          </a:p>
          <a:p>
            <a:r>
              <a:rPr lang="en-US" sz="2000" dirty="0" smtClean="0"/>
              <a:t>It is an experiential context to learn</a:t>
            </a:r>
          </a:p>
          <a:p>
            <a:r>
              <a:rPr lang="en-US" sz="2000" dirty="0" smtClean="0"/>
              <a:t>New communication skills</a:t>
            </a:r>
          </a:p>
          <a:p>
            <a:r>
              <a:rPr lang="en-US" sz="2000" dirty="0" smtClean="0"/>
              <a:t>Affect regulation skills</a:t>
            </a:r>
          </a:p>
          <a:p>
            <a:r>
              <a:rPr lang="en-US" sz="2000" dirty="0" smtClean="0"/>
              <a:t>Interpersonal problem solving skills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16627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Could you listen to me?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ATTACHMENT BASED FAMILY </a:t>
            </a:r>
            <a:r>
              <a:rPr lang="en-US" sz="2000" dirty="0" smtClean="0"/>
              <a:t>THERAPY</a:t>
            </a:r>
          </a:p>
          <a:p>
            <a:r>
              <a:rPr lang="en-US" sz="2000" dirty="0" smtClean="0"/>
              <a:t>Relational re frame</a:t>
            </a:r>
          </a:p>
          <a:p>
            <a:r>
              <a:rPr lang="en-US" sz="2000" dirty="0" smtClean="0"/>
              <a:t>Alliance with the adolescent</a:t>
            </a:r>
          </a:p>
          <a:p>
            <a:r>
              <a:rPr lang="en-US" sz="2000" dirty="0" smtClean="0"/>
              <a:t>Alliance with the parent</a:t>
            </a:r>
          </a:p>
          <a:p>
            <a:r>
              <a:rPr lang="en-US" sz="2000" dirty="0" smtClean="0"/>
              <a:t>Reattachment task</a:t>
            </a:r>
          </a:p>
          <a:p>
            <a:r>
              <a:rPr lang="en-US" sz="2000" dirty="0" smtClean="0"/>
              <a:t>Promoting competency task</a:t>
            </a:r>
          </a:p>
          <a:p>
            <a:r>
              <a:rPr lang="en-US" sz="2000" dirty="0"/>
              <a:t>(87% recover from the symptoms)</a:t>
            </a:r>
            <a:r>
              <a:rPr lang="en-US" sz="1800" dirty="0"/>
              <a:t>(4)</a:t>
            </a:r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987168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094"/>
            <a:ext cx="7313613" cy="868362"/>
          </a:xfrm>
        </p:spPr>
        <p:txBody>
          <a:bodyPr/>
          <a:lstStyle/>
          <a:p>
            <a:r>
              <a:rPr lang="en-US" dirty="0"/>
              <a:t>Could you listen to me?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25826"/>
            <a:ext cx="7688470" cy="487017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u="sng" dirty="0" smtClean="0"/>
              <a:t>Background</a:t>
            </a:r>
          </a:p>
          <a:p>
            <a:r>
              <a:rPr lang="en-US" dirty="0" smtClean="0"/>
              <a:t>Suicidal attempts in children under 12 years old are rare</a:t>
            </a:r>
          </a:p>
          <a:p>
            <a:r>
              <a:rPr lang="en-US" dirty="0" smtClean="0"/>
              <a:t>Specific data are relatively scarce and inconsistent</a:t>
            </a:r>
          </a:p>
          <a:p>
            <a:r>
              <a:rPr lang="en-US" dirty="0" smtClean="0"/>
              <a:t>They are clinically different from youth suicide </a:t>
            </a:r>
          </a:p>
          <a:p>
            <a:r>
              <a:rPr lang="en-US" dirty="0" smtClean="0"/>
              <a:t>Engage in </a:t>
            </a:r>
            <a:r>
              <a:rPr lang="en-US" b="1" dirty="0" smtClean="0"/>
              <a:t>concrete operational thinking </a:t>
            </a:r>
          </a:p>
          <a:p>
            <a:r>
              <a:rPr lang="en-US" b="1" dirty="0" smtClean="0"/>
              <a:t>Rigid cognitive patterns and limited problem solving</a:t>
            </a:r>
          </a:p>
          <a:p>
            <a:r>
              <a:rPr lang="en-US" dirty="0" smtClean="0"/>
              <a:t>Pfeffer et al.</a:t>
            </a:r>
            <a:r>
              <a:rPr lang="en-US" sz="1500" dirty="0" smtClean="0"/>
              <a:t>(1) </a:t>
            </a:r>
            <a:r>
              <a:rPr lang="en-US" dirty="0" smtClean="0"/>
              <a:t>point out the essential quality of suicidality is the intent to cause self-injury or death, regardless of the cognitive ability to understand finality, lethality or outcomes</a:t>
            </a:r>
          </a:p>
        </p:txBody>
      </p:sp>
    </p:spTree>
    <p:extLst>
      <p:ext uri="{BB962C8B-B14F-4D97-AF65-F5344CB8AC3E}">
        <p14:creationId xmlns:p14="http://schemas.microsoft.com/office/powerpoint/2010/main" val="3513792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Could you listen to me?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8017" y="1735138"/>
            <a:ext cx="7313613" cy="40560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CONCLUSIONS</a:t>
            </a:r>
          </a:p>
          <a:p>
            <a:pPr marL="0" indent="0">
              <a:buNone/>
            </a:pPr>
            <a:r>
              <a:rPr lang="en-AU" sz="2000" dirty="0" smtClean="0"/>
              <a:t>Understanding </a:t>
            </a:r>
            <a:r>
              <a:rPr lang="en-AU" sz="2000" dirty="0"/>
              <a:t>suicidality among children requires listening to their intent and meaning of death, despite of their inability to recognize lethality and outcomes. </a:t>
            </a:r>
            <a:endParaRPr lang="en-AU" sz="2000" dirty="0" smtClean="0"/>
          </a:p>
          <a:p>
            <a:pPr marL="0" indent="0">
              <a:buNone/>
            </a:pPr>
            <a:endParaRPr lang="en-AU" sz="2000" dirty="0" smtClean="0"/>
          </a:p>
          <a:p>
            <a:pPr marL="0" indent="0">
              <a:buNone/>
            </a:pPr>
            <a:r>
              <a:rPr lang="en-AU" sz="2000" dirty="0" smtClean="0"/>
              <a:t>Family </a:t>
            </a:r>
            <a:r>
              <a:rPr lang="en-AU" sz="2000" dirty="0"/>
              <a:t>dynamics need to be unfolded and attachment based-family therapy seemed to have favourable results in these cases but in the context of an entire community compromise</a:t>
            </a:r>
            <a:r>
              <a:rPr lang="en-AU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6631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1390"/>
            <a:ext cx="7313613" cy="848782"/>
          </a:xfrm>
        </p:spPr>
        <p:txBody>
          <a:bodyPr/>
          <a:lstStyle/>
          <a:p>
            <a:r>
              <a:rPr lang="en-AU" sz="3200" i="1" dirty="0"/>
              <a:t>“It takes a  whole village to raise a child”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921" b="7921"/>
          <a:stretch/>
        </p:blipFill>
        <p:spPr>
          <a:xfrm>
            <a:off x="1357572" y="1522413"/>
            <a:ext cx="6577012" cy="4151312"/>
          </a:xfrm>
        </p:spPr>
      </p:pic>
    </p:spTree>
    <p:extLst>
      <p:ext uri="{BB962C8B-B14F-4D97-AF65-F5344CB8AC3E}">
        <p14:creationId xmlns:p14="http://schemas.microsoft.com/office/powerpoint/2010/main" val="69735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References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74870" y="1579217"/>
            <a:ext cx="8116955" cy="6186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Pfeffer CR. Suicidal behaviours in children: from the 1980s to the new millennium</a:t>
            </a:r>
          </a:p>
          <a:p>
            <a:r>
              <a:rPr lang="en-US" dirty="0"/>
              <a:t> </a:t>
            </a:r>
            <a:r>
              <a:rPr lang="en-US" dirty="0" smtClean="0"/>
              <a:t>     Review of suicidology, NY: Guilford, 2000 pp.  159-69.</a:t>
            </a:r>
          </a:p>
          <a:p>
            <a:pPr marL="342900" indent="-342900">
              <a:buAutoNum type="arabicPeriod" startAt="2"/>
            </a:pPr>
            <a:r>
              <a:rPr lang="en-US" dirty="0" smtClean="0"/>
              <a:t>Brent et al. Familial transmission of mood disorders: convergence and divergence   with transmission of  suicidal behaviours. J.Am.Acad.Child Adolesc Psychiatry,   2004;43: 1259-66.</a:t>
            </a:r>
          </a:p>
          <a:p>
            <a:pPr marL="342900" indent="-342900">
              <a:buAutoNum type="arabicPeriod" startAt="2"/>
            </a:pPr>
            <a:r>
              <a:rPr lang="en-US" dirty="0" smtClean="0"/>
              <a:t>Tishler C et al. Suicidal Behaviour in children younger than twelve: A diagnostic challenge for Emergency Department Personnel. Acad.Emerg.Med.200;14:810-818</a:t>
            </a:r>
          </a:p>
          <a:p>
            <a:r>
              <a:rPr lang="en-US" dirty="0"/>
              <a:t> </a:t>
            </a:r>
            <a:r>
              <a:rPr lang="en-US" dirty="0" smtClean="0"/>
              <a:t>      Doi:10.1197/j.aem.2007.05.014</a:t>
            </a:r>
          </a:p>
          <a:p>
            <a:pPr marL="342900" indent="-342900">
              <a:buAutoNum type="arabicPeriod" startAt="4"/>
            </a:pPr>
            <a:r>
              <a:rPr lang="en-US" dirty="0" smtClean="0"/>
              <a:t>Attachment –based Family Therapy . Diamond G, et al. APA video series  ISBN    4310925</a:t>
            </a:r>
            <a:endParaRPr lang="en-US" dirty="0"/>
          </a:p>
          <a:p>
            <a:pPr marL="342900" indent="-342900">
              <a:buAutoNum type="arabicPeriod" startAt="4"/>
            </a:pPr>
            <a:r>
              <a:rPr lang="en-US" dirty="0" smtClean="0"/>
              <a:t>“ It takes a village: and other lessons children teach us”- H. Clinton, Simon &amp;Schuster, January 1996, ISBN; 1-4165-4064-4</a:t>
            </a:r>
          </a:p>
          <a:p>
            <a:r>
              <a:rPr lang="en-US" dirty="0" smtClean="0"/>
              <a:t>    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064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Could you listen to me?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25826"/>
            <a:ext cx="7688470" cy="4870174"/>
          </a:xfrm>
        </p:spPr>
        <p:txBody>
          <a:bodyPr>
            <a:normAutofit/>
          </a:bodyPr>
          <a:lstStyle/>
          <a:p>
            <a:r>
              <a:rPr lang="en-US" dirty="0" smtClean="0"/>
              <a:t>Pre-pubertal children who have attempted suicide previously may be up to </a:t>
            </a:r>
            <a:r>
              <a:rPr lang="en-US" b="1" dirty="0" smtClean="0"/>
              <a:t>six times more likely </a:t>
            </a:r>
            <a:r>
              <a:rPr lang="en-US" dirty="0" smtClean="0"/>
              <a:t>to attempt suicide in adolescence, increasing </a:t>
            </a:r>
            <a:r>
              <a:rPr lang="en-US" b="1" dirty="0" smtClean="0"/>
              <a:t>lethality </a:t>
            </a:r>
            <a:r>
              <a:rPr lang="en-US" dirty="0" smtClean="0"/>
              <a:t>with age.</a:t>
            </a:r>
            <a:r>
              <a:rPr lang="en-US" sz="1400" dirty="0" smtClean="0"/>
              <a:t>(2)</a:t>
            </a:r>
          </a:p>
          <a:p>
            <a:r>
              <a:rPr lang="en-US" dirty="0" smtClean="0"/>
              <a:t>Bullying at </a:t>
            </a:r>
            <a:r>
              <a:rPr lang="en-US" dirty="0" smtClean="0"/>
              <a:t>home, school </a:t>
            </a:r>
            <a:r>
              <a:rPr lang="en-US" dirty="0" smtClean="0"/>
              <a:t>and cyber-bullying increase peer pressure, poor performance, loneliness, hopelessness.</a:t>
            </a:r>
          </a:p>
          <a:p>
            <a:r>
              <a:rPr lang="en-US" dirty="0" smtClean="0"/>
              <a:t>Family constellations with neglect or abuse are risk factors in children suicidal attempts</a:t>
            </a:r>
          </a:p>
          <a:p>
            <a:r>
              <a:rPr lang="en-US" dirty="0" smtClean="0"/>
              <a:t>Losses in childhood, guilt and blame, retaliation, revenge, avoiding punishment, identification with depressed or suicidal parents are frequent causes in these patients</a:t>
            </a:r>
          </a:p>
        </p:txBody>
      </p:sp>
    </p:spTree>
    <p:extLst>
      <p:ext uri="{BB962C8B-B14F-4D97-AF65-F5344CB8AC3E}">
        <p14:creationId xmlns:p14="http://schemas.microsoft.com/office/powerpoint/2010/main" val="3878208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Could you listen to me?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/>
              <a:t>Methods</a:t>
            </a:r>
          </a:p>
          <a:p>
            <a:r>
              <a:rPr lang="en-US" dirty="0"/>
              <a:t>Mackay has 21% population aged 0-14 years </a:t>
            </a:r>
            <a:r>
              <a:rPr lang="en-US" dirty="0" smtClean="0"/>
              <a:t>old</a:t>
            </a:r>
            <a:endParaRPr lang="en-US" u="sng" dirty="0" smtClean="0"/>
          </a:p>
          <a:p>
            <a:r>
              <a:rPr lang="en-US" dirty="0" smtClean="0"/>
              <a:t>We had  31 admissions for suicidal gestures between 0-12 years old over the past 10 years</a:t>
            </a:r>
          </a:p>
          <a:p>
            <a:r>
              <a:rPr lang="en-US" dirty="0" smtClean="0"/>
              <a:t>An interdisciplinary team assessed them with continuity outpatient care</a:t>
            </a:r>
          </a:p>
          <a:p>
            <a:r>
              <a:rPr lang="en-US" dirty="0" smtClean="0"/>
              <a:t>Crisis intervention plan and suicidal prevention were successfully implemented</a:t>
            </a:r>
          </a:p>
          <a:p>
            <a:pPr marL="0" indent="0">
              <a:buNone/>
            </a:pPr>
            <a:endParaRPr lang="en-US" u="sng" dirty="0" smtClean="0"/>
          </a:p>
          <a:p>
            <a:pPr marL="0" indent="0">
              <a:buNone/>
            </a:pPr>
            <a:endParaRPr lang="en-US" u="sng" dirty="0" smtClean="0"/>
          </a:p>
        </p:txBody>
      </p:sp>
    </p:spTree>
    <p:extLst>
      <p:ext uri="{BB962C8B-B14F-4D97-AF65-F5344CB8AC3E}">
        <p14:creationId xmlns:p14="http://schemas.microsoft.com/office/powerpoint/2010/main" val="2029437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313613" cy="1576291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10-year-retrospective analysis: 31 Admissions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u="sng" dirty="0" smtClean="0"/>
          </a:p>
          <a:p>
            <a:pPr marL="0" indent="0">
              <a:buNone/>
            </a:pPr>
            <a:endParaRPr lang="en-US" u="sng" dirty="0" smtClean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626708205"/>
              </p:ext>
            </p:extLst>
          </p:nvPr>
        </p:nvGraphicFramePr>
        <p:xfrm>
          <a:off x="1524000" y="1576291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Could you listen to me?</a:t>
            </a:r>
            <a:br>
              <a:rPr lang="en-US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494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173" y="425458"/>
            <a:ext cx="7313613" cy="1309764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400" dirty="0" smtClean="0"/>
              <a:t>   </a:t>
            </a:r>
            <a:r>
              <a:rPr lang="en-US" sz="1600" dirty="0" smtClean="0"/>
              <a:t>10-year-restrospective analysis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u="sng" dirty="0" smtClean="0"/>
          </a:p>
          <a:p>
            <a:pPr marL="0" indent="0">
              <a:buNone/>
            </a:pPr>
            <a:endParaRPr lang="en-US" u="sng" dirty="0" smtClean="0"/>
          </a:p>
        </p:txBody>
      </p:sp>
      <p:graphicFrame>
        <p:nvGraphicFramePr>
          <p:cNvPr id="4" name="Chart 3" title="Years of age"/>
          <p:cNvGraphicFramePr/>
          <p:nvPr>
            <p:extLst>
              <p:ext uri="{D42A27DB-BD31-4B8C-83A1-F6EECF244321}">
                <p14:modId xmlns:p14="http://schemas.microsoft.com/office/powerpoint/2010/main" val="2052697248"/>
              </p:ext>
            </p:extLst>
          </p:nvPr>
        </p:nvGraphicFramePr>
        <p:xfrm>
          <a:off x="1644246" y="1893816"/>
          <a:ext cx="5975753" cy="3865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Could you listen to me?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546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dirty="0" smtClean="0">
                <a:latin typeface="Garamond" charset="0"/>
              </a:rPr>
              <a:t/>
            </a:r>
            <a:br>
              <a:rPr lang="en-AU" dirty="0" smtClean="0">
                <a:latin typeface="Garamond" charset="0"/>
              </a:rPr>
            </a:br>
            <a:r>
              <a:rPr lang="en-AU" dirty="0" smtClean="0">
                <a:latin typeface="Garamond" charset="0"/>
              </a:rPr>
              <a:t/>
            </a:r>
            <a:br>
              <a:rPr lang="en-AU" dirty="0" smtClean="0">
                <a:latin typeface="Garamond" charset="0"/>
              </a:rPr>
            </a:br>
            <a:r>
              <a:rPr lang="en-AU" sz="2000" dirty="0" smtClean="0">
                <a:latin typeface="Garamond" charset="0"/>
              </a:rPr>
              <a:t>Method/age N: 31 admission &lt; 12 years old.</a:t>
            </a:r>
            <a:endParaRPr lang="en-AU" sz="2000" dirty="0">
              <a:latin typeface="Garamond" charset="0"/>
            </a:endParaRPr>
          </a:p>
        </p:txBody>
      </p:sp>
      <p:graphicFrame>
        <p:nvGraphicFramePr>
          <p:cNvPr id="5123" name="Object 3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40702597"/>
              </p:ext>
            </p:extLst>
          </p:nvPr>
        </p:nvGraphicFramePr>
        <p:xfrm>
          <a:off x="898525" y="1697038"/>
          <a:ext cx="7339013" cy="4941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Worksheet" r:id="rId3" imgW="7340220" imgH="4944285" progId="Excel.Sheet.8">
                  <p:embed/>
                </p:oleObj>
              </mc:Choice>
              <mc:Fallback>
                <p:oleObj name="Worksheet" r:id="rId3" imgW="7340220" imgH="4944285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8525" y="1697038"/>
                        <a:ext cx="7339013" cy="4941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Could you listen to me?</a:t>
            </a:r>
            <a:br>
              <a:rPr lang="en-US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699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173" y="124742"/>
            <a:ext cx="7313613" cy="918559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400" dirty="0" smtClean="0"/>
              <a:t>   </a:t>
            </a:r>
            <a:r>
              <a:rPr lang="en-US" sz="1600" dirty="0" smtClean="0"/>
              <a:t>10-year-restrospective analysis : </a:t>
            </a:r>
            <a:r>
              <a:rPr lang="en-US" sz="1600" dirty="0" smtClean="0"/>
              <a:t>MDD(F32.2)</a:t>
            </a:r>
            <a:r>
              <a:rPr lang="en-US" sz="4400" dirty="0" smtClean="0"/>
              <a:t>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2624" y="2041240"/>
            <a:ext cx="7105389" cy="3749960"/>
          </a:xfrm>
        </p:spPr>
        <p:txBody>
          <a:bodyPr/>
          <a:lstStyle/>
          <a:p>
            <a:pPr marL="0" indent="0">
              <a:buNone/>
            </a:pPr>
            <a:endParaRPr lang="en-US" u="sng" dirty="0" smtClean="0"/>
          </a:p>
          <a:p>
            <a:pPr marL="0" indent="0">
              <a:buNone/>
            </a:pPr>
            <a:endParaRPr lang="en-US" u="sng" dirty="0" smtClean="0"/>
          </a:p>
        </p:txBody>
      </p:sp>
      <p:graphicFrame>
        <p:nvGraphicFramePr>
          <p:cNvPr id="4" name="Chart 3" title="Years of age"/>
          <p:cNvGraphicFramePr/>
          <p:nvPr>
            <p:extLst>
              <p:ext uri="{D42A27DB-BD31-4B8C-83A1-F6EECF244321}">
                <p14:modId xmlns:p14="http://schemas.microsoft.com/office/powerpoint/2010/main" val="54840690"/>
              </p:ext>
            </p:extLst>
          </p:nvPr>
        </p:nvGraphicFramePr>
        <p:xfrm>
          <a:off x="1655586" y="2041240"/>
          <a:ext cx="5964413" cy="3718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Could you listen to me?</a:t>
            </a:r>
            <a:br>
              <a:rPr lang="en-US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11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173" y="124742"/>
            <a:ext cx="7313613" cy="918559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400" dirty="0" smtClean="0"/>
              <a:t>   </a:t>
            </a:r>
            <a:r>
              <a:rPr lang="en-US" sz="1600" dirty="0" smtClean="0"/>
              <a:t>10-year-restrospective analysis : SUBSTANCE </a:t>
            </a:r>
            <a:r>
              <a:rPr lang="en-US" sz="1600" dirty="0" smtClean="0"/>
              <a:t>ABUSE(F10/12)</a:t>
            </a:r>
            <a:r>
              <a:rPr lang="en-US" sz="4400" dirty="0" smtClean="0"/>
              <a:t>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2624" y="2041240"/>
            <a:ext cx="7105389" cy="3749960"/>
          </a:xfrm>
        </p:spPr>
        <p:txBody>
          <a:bodyPr/>
          <a:lstStyle/>
          <a:p>
            <a:pPr marL="0" indent="0">
              <a:buNone/>
            </a:pPr>
            <a:endParaRPr lang="en-US" u="sng" dirty="0" smtClean="0"/>
          </a:p>
          <a:p>
            <a:pPr marL="0" indent="0">
              <a:buNone/>
            </a:pPr>
            <a:endParaRPr lang="en-US" u="sng" dirty="0" smtClean="0"/>
          </a:p>
        </p:txBody>
      </p:sp>
      <p:graphicFrame>
        <p:nvGraphicFramePr>
          <p:cNvPr id="4" name="Chart 3" title="Years of age"/>
          <p:cNvGraphicFramePr/>
          <p:nvPr>
            <p:extLst>
              <p:ext uri="{D42A27DB-BD31-4B8C-83A1-F6EECF244321}">
                <p14:modId xmlns:p14="http://schemas.microsoft.com/office/powerpoint/2010/main" val="1530841333"/>
              </p:ext>
            </p:extLst>
          </p:nvPr>
        </p:nvGraphicFramePr>
        <p:xfrm>
          <a:off x="1655586" y="2041240"/>
          <a:ext cx="5964413" cy="3718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Could you listen to me?</a:t>
            </a:r>
            <a:br>
              <a:rPr lang="en-US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016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_rels/themeOverr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_rels/themeOverr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_rels/themeOverr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_rels/themeOverr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_rels/themeOverr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_rels/themeOverr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_rels/themeOverr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_rels/themeOverr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_rels/themeOverr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Inkwell">
    <a:dk1>
      <a:sysClr val="windowText" lastClr="000000"/>
    </a:dk1>
    <a:lt1>
      <a:sysClr val="window" lastClr="FFFFFF"/>
    </a:lt1>
    <a:dk2>
      <a:srgbClr val="584D2E"/>
    </a:dk2>
    <a:lt2>
      <a:srgbClr val="EFE7C3"/>
    </a:lt2>
    <a:accent1>
      <a:srgbClr val="860908"/>
    </a:accent1>
    <a:accent2>
      <a:srgbClr val="4A0505"/>
    </a:accent2>
    <a:accent3>
      <a:srgbClr val="7A500A"/>
    </a:accent3>
    <a:accent4>
      <a:srgbClr val="C47810"/>
    </a:accent4>
    <a:accent5>
      <a:srgbClr val="827752"/>
    </a:accent5>
    <a:accent6>
      <a:srgbClr val="B5BB83"/>
    </a:accent6>
    <a:hlink>
      <a:srgbClr val="C47810"/>
    </a:hlink>
    <a:folHlink>
      <a:srgbClr val="F0A43A"/>
    </a:folHlink>
  </a:clrScheme>
  <a:fontScheme name="Inkwell">
    <a:majorFont>
      <a:latin typeface="Goudy Old Style"/>
      <a:ea typeface=""/>
      <a:cs typeface=""/>
      <a:font script="Jpan" typeface="ＭＳ 明朝"/>
      <a:font script="Hans" typeface="宋体"/>
      <a:font script="Hant" typeface="新細明體"/>
    </a:majorFont>
    <a:minorFont>
      <a:latin typeface="Goudy Old Style"/>
      <a:ea typeface=""/>
      <a:cs typeface=""/>
      <a:font script="Jpan" typeface="ＭＳ 明朝"/>
      <a:font script="Hans" typeface="宋体"/>
      <a:font script="Hant" typeface="新細明體"/>
    </a:minorFont>
  </a:fontScheme>
  <a:fmtScheme name="Inkwell">
    <a:fillStyleLst>
      <a:solidFill>
        <a:schemeClr val="phClr"/>
      </a:solidFill>
      <a:blipFill rotWithShape="1">
        <a:blip xmlns:r="http://schemas.openxmlformats.org/officeDocument/2006/relationships" r:embed="rId1">
          <a:duotone>
            <a:schemeClr val="phClr">
              <a:shade val="30000"/>
            </a:schemeClr>
            <a:schemeClr val="phClr">
              <a:alpha val="10000"/>
              <a:satMod val="120000"/>
            </a:schemeClr>
          </a:duotone>
        </a:blip>
        <a:stretch/>
      </a:blipFill>
      <a:blipFill rotWithShape="1">
        <a:blip xmlns:r="http://schemas.openxmlformats.org/officeDocument/2006/relationships" r:embed="rId2">
          <a:duotone>
            <a:schemeClr val="phClr">
              <a:shade val="30000"/>
              <a:satMod val="150000"/>
            </a:schemeClr>
            <a:schemeClr val="phClr">
              <a:alpha val="10000"/>
              <a:satMod val="120000"/>
            </a:schemeClr>
          </a:duotone>
        </a:blip>
        <a:stretch/>
      </a:blipFill>
    </a:fillStyleLst>
    <a:lnStyleLst>
      <a:ln w="12700" cap="flat" cmpd="sng" algn="ctr">
        <a:solidFill>
          <a:schemeClr val="phClr">
            <a:shade val="95000"/>
            <a:satMod val="105000"/>
          </a:schemeClr>
        </a:solidFill>
        <a:prstDash val="solid"/>
      </a:ln>
      <a:ln w="1905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101600" dist="38100" dir="5400000" rotWithShape="0">
            <a:srgbClr val="000000">
              <a:alpha val="7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75000"/>
            </a:srgbClr>
          </a:outerShdw>
          <a:softEdge rad="25400"/>
        </a:effectLst>
      </a:effectStyle>
    </a:effectStyleLst>
    <a:bgFillStyleLst>
      <a:blipFill rotWithShape="1">
        <a:blip xmlns:r="http://schemas.openxmlformats.org/officeDocument/2006/relationships" r:embed="rId3"/>
        <a:stretch/>
      </a:blipFill>
      <a:blipFill rotWithShape="1">
        <a:blip xmlns:r="http://schemas.openxmlformats.org/officeDocument/2006/relationships" r:embed="rId4"/>
        <a:stretch/>
      </a:blipFill>
      <a:blipFill rotWithShape="1">
        <a:blip xmlns:r="http://schemas.openxmlformats.org/officeDocument/2006/relationships" r:embed="rId5"/>
        <a:stretch/>
      </a:blipFill>
    </a:bgFillStyleLst>
  </a:fmtScheme>
</a:themeOverride>
</file>

<file path=ppt/theme/themeOverride2.xml><?xml version="1.0" encoding="utf-8"?>
<a:themeOverride xmlns:a="http://schemas.openxmlformats.org/drawingml/2006/main">
  <a:clrScheme name="Inkwell">
    <a:dk1>
      <a:sysClr val="windowText" lastClr="000000"/>
    </a:dk1>
    <a:lt1>
      <a:sysClr val="window" lastClr="FFFFFF"/>
    </a:lt1>
    <a:dk2>
      <a:srgbClr val="584D2E"/>
    </a:dk2>
    <a:lt2>
      <a:srgbClr val="EFE7C3"/>
    </a:lt2>
    <a:accent1>
      <a:srgbClr val="860908"/>
    </a:accent1>
    <a:accent2>
      <a:srgbClr val="4A0505"/>
    </a:accent2>
    <a:accent3>
      <a:srgbClr val="7A500A"/>
    </a:accent3>
    <a:accent4>
      <a:srgbClr val="C47810"/>
    </a:accent4>
    <a:accent5>
      <a:srgbClr val="827752"/>
    </a:accent5>
    <a:accent6>
      <a:srgbClr val="B5BB83"/>
    </a:accent6>
    <a:hlink>
      <a:srgbClr val="C47810"/>
    </a:hlink>
    <a:folHlink>
      <a:srgbClr val="F0A43A"/>
    </a:folHlink>
  </a:clrScheme>
  <a:fontScheme name="Inkwell">
    <a:majorFont>
      <a:latin typeface="Goudy Old Style"/>
      <a:ea typeface=""/>
      <a:cs typeface=""/>
      <a:font script="Jpan" typeface="ＭＳ 明朝"/>
      <a:font script="Hans" typeface="宋体"/>
      <a:font script="Hant" typeface="新細明體"/>
    </a:majorFont>
    <a:minorFont>
      <a:latin typeface="Goudy Old Style"/>
      <a:ea typeface=""/>
      <a:cs typeface=""/>
      <a:font script="Jpan" typeface="ＭＳ 明朝"/>
      <a:font script="Hans" typeface="宋体"/>
      <a:font script="Hant" typeface="新細明體"/>
    </a:minorFont>
  </a:fontScheme>
  <a:fmtScheme name="Inkwell">
    <a:fillStyleLst>
      <a:solidFill>
        <a:schemeClr val="phClr"/>
      </a:solidFill>
      <a:blipFill rotWithShape="1">
        <a:blip xmlns:r="http://schemas.openxmlformats.org/officeDocument/2006/relationships" r:embed="rId1">
          <a:duotone>
            <a:schemeClr val="phClr">
              <a:shade val="30000"/>
            </a:schemeClr>
            <a:schemeClr val="phClr">
              <a:alpha val="10000"/>
              <a:satMod val="120000"/>
            </a:schemeClr>
          </a:duotone>
        </a:blip>
        <a:stretch/>
      </a:blipFill>
      <a:blipFill rotWithShape="1">
        <a:blip xmlns:r="http://schemas.openxmlformats.org/officeDocument/2006/relationships" r:embed="rId2">
          <a:duotone>
            <a:schemeClr val="phClr">
              <a:shade val="30000"/>
              <a:satMod val="150000"/>
            </a:schemeClr>
            <a:schemeClr val="phClr">
              <a:alpha val="10000"/>
              <a:satMod val="120000"/>
            </a:schemeClr>
          </a:duotone>
        </a:blip>
        <a:stretch/>
      </a:blipFill>
    </a:fillStyleLst>
    <a:lnStyleLst>
      <a:ln w="12700" cap="flat" cmpd="sng" algn="ctr">
        <a:solidFill>
          <a:schemeClr val="phClr">
            <a:shade val="95000"/>
            <a:satMod val="105000"/>
          </a:schemeClr>
        </a:solidFill>
        <a:prstDash val="solid"/>
      </a:ln>
      <a:ln w="1905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101600" dist="38100" dir="5400000" rotWithShape="0">
            <a:srgbClr val="000000">
              <a:alpha val="7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75000"/>
            </a:srgbClr>
          </a:outerShdw>
          <a:softEdge rad="25400"/>
        </a:effectLst>
      </a:effectStyle>
    </a:effectStyleLst>
    <a:bgFillStyleLst>
      <a:blipFill rotWithShape="1">
        <a:blip xmlns:r="http://schemas.openxmlformats.org/officeDocument/2006/relationships" r:embed="rId3"/>
        <a:stretch/>
      </a:blipFill>
      <a:blipFill rotWithShape="1">
        <a:blip xmlns:r="http://schemas.openxmlformats.org/officeDocument/2006/relationships" r:embed="rId4"/>
        <a:stretch/>
      </a:blipFill>
      <a:blipFill rotWithShape="1">
        <a:blip xmlns:r="http://schemas.openxmlformats.org/officeDocument/2006/relationships" r:embed="rId5"/>
        <a:stretch/>
      </a:blipFill>
    </a:bgFillStyleLst>
  </a:fmtScheme>
</a:themeOverride>
</file>

<file path=ppt/theme/themeOverride3.xml><?xml version="1.0" encoding="utf-8"?>
<a:themeOverride xmlns:a="http://schemas.openxmlformats.org/drawingml/2006/main">
  <a:clrScheme name="Inkwell">
    <a:dk1>
      <a:sysClr val="windowText" lastClr="000000"/>
    </a:dk1>
    <a:lt1>
      <a:sysClr val="window" lastClr="FFFFFF"/>
    </a:lt1>
    <a:dk2>
      <a:srgbClr val="584D2E"/>
    </a:dk2>
    <a:lt2>
      <a:srgbClr val="EFE7C3"/>
    </a:lt2>
    <a:accent1>
      <a:srgbClr val="860908"/>
    </a:accent1>
    <a:accent2>
      <a:srgbClr val="4A0505"/>
    </a:accent2>
    <a:accent3>
      <a:srgbClr val="7A500A"/>
    </a:accent3>
    <a:accent4>
      <a:srgbClr val="C47810"/>
    </a:accent4>
    <a:accent5>
      <a:srgbClr val="827752"/>
    </a:accent5>
    <a:accent6>
      <a:srgbClr val="B5BB83"/>
    </a:accent6>
    <a:hlink>
      <a:srgbClr val="C47810"/>
    </a:hlink>
    <a:folHlink>
      <a:srgbClr val="F0A43A"/>
    </a:folHlink>
  </a:clrScheme>
  <a:fontScheme name="Inkwell">
    <a:majorFont>
      <a:latin typeface="Goudy Old Style"/>
      <a:ea typeface=""/>
      <a:cs typeface=""/>
      <a:font script="Jpan" typeface="ＭＳ 明朝"/>
      <a:font script="Hans" typeface="宋体"/>
      <a:font script="Hant" typeface="新細明體"/>
    </a:majorFont>
    <a:minorFont>
      <a:latin typeface="Goudy Old Style"/>
      <a:ea typeface=""/>
      <a:cs typeface=""/>
      <a:font script="Jpan" typeface="ＭＳ 明朝"/>
      <a:font script="Hans" typeface="宋体"/>
      <a:font script="Hant" typeface="新細明體"/>
    </a:minorFont>
  </a:fontScheme>
  <a:fmtScheme name="Inkwell">
    <a:fillStyleLst>
      <a:solidFill>
        <a:schemeClr val="phClr"/>
      </a:solidFill>
      <a:blipFill rotWithShape="1">
        <a:blip xmlns:r="http://schemas.openxmlformats.org/officeDocument/2006/relationships" r:embed="rId1">
          <a:duotone>
            <a:schemeClr val="phClr">
              <a:shade val="30000"/>
            </a:schemeClr>
            <a:schemeClr val="phClr">
              <a:alpha val="10000"/>
              <a:satMod val="120000"/>
            </a:schemeClr>
          </a:duotone>
        </a:blip>
        <a:stretch/>
      </a:blipFill>
      <a:blipFill rotWithShape="1">
        <a:blip xmlns:r="http://schemas.openxmlformats.org/officeDocument/2006/relationships" r:embed="rId2">
          <a:duotone>
            <a:schemeClr val="phClr">
              <a:shade val="30000"/>
              <a:satMod val="150000"/>
            </a:schemeClr>
            <a:schemeClr val="phClr">
              <a:alpha val="10000"/>
              <a:satMod val="120000"/>
            </a:schemeClr>
          </a:duotone>
        </a:blip>
        <a:stretch/>
      </a:blipFill>
    </a:fillStyleLst>
    <a:lnStyleLst>
      <a:ln w="12700" cap="flat" cmpd="sng" algn="ctr">
        <a:solidFill>
          <a:schemeClr val="phClr">
            <a:shade val="95000"/>
            <a:satMod val="105000"/>
          </a:schemeClr>
        </a:solidFill>
        <a:prstDash val="solid"/>
      </a:ln>
      <a:ln w="1905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101600" dist="38100" dir="5400000" rotWithShape="0">
            <a:srgbClr val="000000">
              <a:alpha val="7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75000"/>
            </a:srgbClr>
          </a:outerShdw>
          <a:softEdge rad="25400"/>
        </a:effectLst>
      </a:effectStyle>
    </a:effectStyleLst>
    <a:bgFillStyleLst>
      <a:blipFill rotWithShape="1">
        <a:blip xmlns:r="http://schemas.openxmlformats.org/officeDocument/2006/relationships" r:embed="rId3"/>
        <a:stretch/>
      </a:blipFill>
      <a:blipFill rotWithShape="1">
        <a:blip xmlns:r="http://schemas.openxmlformats.org/officeDocument/2006/relationships" r:embed="rId4"/>
        <a:stretch/>
      </a:blipFill>
      <a:blipFill rotWithShape="1">
        <a:blip xmlns:r="http://schemas.openxmlformats.org/officeDocument/2006/relationships" r:embed="rId5"/>
        <a:stretch/>
      </a:blipFill>
    </a:bgFillStyleLst>
  </a:fmtScheme>
</a:themeOverride>
</file>

<file path=ppt/theme/themeOverride4.xml><?xml version="1.0" encoding="utf-8"?>
<a:themeOverride xmlns:a="http://schemas.openxmlformats.org/drawingml/2006/main">
  <a:clrScheme name="Inkwell">
    <a:dk1>
      <a:sysClr val="windowText" lastClr="000000"/>
    </a:dk1>
    <a:lt1>
      <a:sysClr val="window" lastClr="FFFFFF"/>
    </a:lt1>
    <a:dk2>
      <a:srgbClr val="584D2E"/>
    </a:dk2>
    <a:lt2>
      <a:srgbClr val="EFE7C3"/>
    </a:lt2>
    <a:accent1>
      <a:srgbClr val="860908"/>
    </a:accent1>
    <a:accent2>
      <a:srgbClr val="4A0505"/>
    </a:accent2>
    <a:accent3>
      <a:srgbClr val="7A500A"/>
    </a:accent3>
    <a:accent4>
      <a:srgbClr val="C47810"/>
    </a:accent4>
    <a:accent5>
      <a:srgbClr val="827752"/>
    </a:accent5>
    <a:accent6>
      <a:srgbClr val="B5BB83"/>
    </a:accent6>
    <a:hlink>
      <a:srgbClr val="C47810"/>
    </a:hlink>
    <a:folHlink>
      <a:srgbClr val="F0A43A"/>
    </a:folHlink>
  </a:clrScheme>
  <a:fontScheme name="Inkwell">
    <a:majorFont>
      <a:latin typeface="Goudy Old Style"/>
      <a:ea typeface=""/>
      <a:cs typeface=""/>
      <a:font script="Jpan" typeface="ＭＳ 明朝"/>
      <a:font script="Hans" typeface="宋体"/>
      <a:font script="Hant" typeface="新細明體"/>
    </a:majorFont>
    <a:minorFont>
      <a:latin typeface="Goudy Old Style"/>
      <a:ea typeface=""/>
      <a:cs typeface=""/>
      <a:font script="Jpan" typeface="ＭＳ 明朝"/>
      <a:font script="Hans" typeface="宋体"/>
      <a:font script="Hant" typeface="新細明體"/>
    </a:minorFont>
  </a:fontScheme>
  <a:fmtScheme name="Inkwell">
    <a:fillStyleLst>
      <a:solidFill>
        <a:schemeClr val="phClr"/>
      </a:solidFill>
      <a:blipFill rotWithShape="1">
        <a:blip xmlns:r="http://schemas.openxmlformats.org/officeDocument/2006/relationships" r:embed="rId1">
          <a:duotone>
            <a:schemeClr val="phClr">
              <a:shade val="30000"/>
            </a:schemeClr>
            <a:schemeClr val="phClr">
              <a:alpha val="10000"/>
              <a:satMod val="120000"/>
            </a:schemeClr>
          </a:duotone>
        </a:blip>
        <a:stretch/>
      </a:blipFill>
      <a:blipFill rotWithShape="1">
        <a:blip xmlns:r="http://schemas.openxmlformats.org/officeDocument/2006/relationships" r:embed="rId2">
          <a:duotone>
            <a:schemeClr val="phClr">
              <a:shade val="30000"/>
              <a:satMod val="150000"/>
            </a:schemeClr>
            <a:schemeClr val="phClr">
              <a:alpha val="10000"/>
              <a:satMod val="120000"/>
            </a:schemeClr>
          </a:duotone>
        </a:blip>
        <a:stretch/>
      </a:blipFill>
    </a:fillStyleLst>
    <a:lnStyleLst>
      <a:ln w="12700" cap="flat" cmpd="sng" algn="ctr">
        <a:solidFill>
          <a:schemeClr val="phClr">
            <a:shade val="95000"/>
            <a:satMod val="105000"/>
          </a:schemeClr>
        </a:solidFill>
        <a:prstDash val="solid"/>
      </a:ln>
      <a:ln w="1905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101600" dist="38100" dir="5400000" rotWithShape="0">
            <a:srgbClr val="000000">
              <a:alpha val="7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75000"/>
            </a:srgbClr>
          </a:outerShdw>
          <a:softEdge rad="25400"/>
        </a:effectLst>
      </a:effectStyle>
    </a:effectStyleLst>
    <a:bgFillStyleLst>
      <a:blipFill rotWithShape="1">
        <a:blip xmlns:r="http://schemas.openxmlformats.org/officeDocument/2006/relationships" r:embed="rId3"/>
        <a:stretch/>
      </a:blipFill>
      <a:blipFill rotWithShape="1">
        <a:blip xmlns:r="http://schemas.openxmlformats.org/officeDocument/2006/relationships" r:embed="rId4"/>
        <a:stretch/>
      </a:blipFill>
      <a:blipFill rotWithShape="1">
        <a:blip xmlns:r="http://schemas.openxmlformats.org/officeDocument/2006/relationships" r:embed="rId5"/>
        <a:stretch/>
      </a:blipFill>
    </a:bgFillStyleLst>
  </a:fmtScheme>
</a:themeOverride>
</file>

<file path=ppt/theme/themeOverride5.xml><?xml version="1.0" encoding="utf-8"?>
<a:themeOverride xmlns:a="http://schemas.openxmlformats.org/drawingml/2006/main">
  <a:clrScheme name="Inkwell">
    <a:dk1>
      <a:sysClr val="windowText" lastClr="000000"/>
    </a:dk1>
    <a:lt1>
      <a:sysClr val="window" lastClr="FFFFFF"/>
    </a:lt1>
    <a:dk2>
      <a:srgbClr val="584D2E"/>
    </a:dk2>
    <a:lt2>
      <a:srgbClr val="EFE7C3"/>
    </a:lt2>
    <a:accent1>
      <a:srgbClr val="860908"/>
    </a:accent1>
    <a:accent2>
      <a:srgbClr val="4A0505"/>
    </a:accent2>
    <a:accent3>
      <a:srgbClr val="7A500A"/>
    </a:accent3>
    <a:accent4>
      <a:srgbClr val="C47810"/>
    </a:accent4>
    <a:accent5>
      <a:srgbClr val="827752"/>
    </a:accent5>
    <a:accent6>
      <a:srgbClr val="B5BB83"/>
    </a:accent6>
    <a:hlink>
      <a:srgbClr val="C47810"/>
    </a:hlink>
    <a:folHlink>
      <a:srgbClr val="F0A43A"/>
    </a:folHlink>
  </a:clrScheme>
  <a:fontScheme name="Inkwell">
    <a:majorFont>
      <a:latin typeface="Goudy Old Style"/>
      <a:ea typeface=""/>
      <a:cs typeface=""/>
      <a:font script="Jpan" typeface="ＭＳ 明朝"/>
      <a:font script="Hans" typeface="宋体"/>
      <a:font script="Hant" typeface="新細明體"/>
    </a:majorFont>
    <a:minorFont>
      <a:latin typeface="Goudy Old Style"/>
      <a:ea typeface=""/>
      <a:cs typeface=""/>
      <a:font script="Jpan" typeface="ＭＳ 明朝"/>
      <a:font script="Hans" typeface="宋体"/>
      <a:font script="Hant" typeface="新細明體"/>
    </a:minorFont>
  </a:fontScheme>
  <a:fmtScheme name="Inkwell">
    <a:fillStyleLst>
      <a:solidFill>
        <a:schemeClr val="phClr"/>
      </a:solidFill>
      <a:blipFill rotWithShape="1">
        <a:blip xmlns:r="http://schemas.openxmlformats.org/officeDocument/2006/relationships" r:embed="rId1">
          <a:duotone>
            <a:schemeClr val="phClr">
              <a:shade val="30000"/>
            </a:schemeClr>
            <a:schemeClr val="phClr">
              <a:alpha val="10000"/>
              <a:satMod val="120000"/>
            </a:schemeClr>
          </a:duotone>
        </a:blip>
        <a:stretch/>
      </a:blipFill>
      <a:blipFill rotWithShape="1">
        <a:blip xmlns:r="http://schemas.openxmlformats.org/officeDocument/2006/relationships" r:embed="rId2">
          <a:duotone>
            <a:schemeClr val="phClr">
              <a:shade val="30000"/>
              <a:satMod val="150000"/>
            </a:schemeClr>
            <a:schemeClr val="phClr">
              <a:alpha val="10000"/>
              <a:satMod val="120000"/>
            </a:schemeClr>
          </a:duotone>
        </a:blip>
        <a:stretch/>
      </a:blipFill>
    </a:fillStyleLst>
    <a:lnStyleLst>
      <a:ln w="12700" cap="flat" cmpd="sng" algn="ctr">
        <a:solidFill>
          <a:schemeClr val="phClr">
            <a:shade val="95000"/>
            <a:satMod val="105000"/>
          </a:schemeClr>
        </a:solidFill>
        <a:prstDash val="solid"/>
      </a:ln>
      <a:ln w="1905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101600" dist="38100" dir="5400000" rotWithShape="0">
            <a:srgbClr val="000000">
              <a:alpha val="7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75000"/>
            </a:srgbClr>
          </a:outerShdw>
          <a:softEdge rad="25400"/>
        </a:effectLst>
      </a:effectStyle>
    </a:effectStyleLst>
    <a:bgFillStyleLst>
      <a:blipFill rotWithShape="1">
        <a:blip xmlns:r="http://schemas.openxmlformats.org/officeDocument/2006/relationships" r:embed="rId3"/>
        <a:stretch/>
      </a:blipFill>
      <a:blipFill rotWithShape="1">
        <a:blip xmlns:r="http://schemas.openxmlformats.org/officeDocument/2006/relationships" r:embed="rId4"/>
        <a:stretch/>
      </a:blipFill>
      <a:blipFill rotWithShape="1">
        <a:blip xmlns:r="http://schemas.openxmlformats.org/officeDocument/2006/relationships" r:embed="rId5"/>
        <a:stretch/>
      </a:blipFill>
    </a:bgFillStyleLst>
  </a:fmtScheme>
</a:themeOverride>
</file>

<file path=ppt/theme/themeOverride6.xml><?xml version="1.0" encoding="utf-8"?>
<a:themeOverride xmlns:a="http://schemas.openxmlformats.org/drawingml/2006/main">
  <a:clrScheme name="Inkwell">
    <a:dk1>
      <a:sysClr val="windowText" lastClr="000000"/>
    </a:dk1>
    <a:lt1>
      <a:sysClr val="window" lastClr="FFFFFF"/>
    </a:lt1>
    <a:dk2>
      <a:srgbClr val="584D2E"/>
    </a:dk2>
    <a:lt2>
      <a:srgbClr val="EFE7C3"/>
    </a:lt2>
    <a:accent1>
      <a:srgbClr val="860908"/>
    </a:accent1>
    <a:accent2>
      <a:srgbClr val="4A0505"/>
    </a:accent2>
    <a:accent3>
      <a:srgbClr val="7A500A"/>
    </a:accent3>
    <a:accent4>
      <a:srgbClr val="C47810"/>
    </a:accent4>
    <a:accent5>
      <a:srgbClr val="827752"/>
    </a:accent5>
    <a:accent6>
      <a:srgbClr val="B5BB83"/>
    </a:accent6>
    <a:hlink>
      <a:srgbClr val="C47810"/>
    </a:hlink>
    <a:folHlink>
      <a:srgbClr val="F0A43A"/>
    </a:folHlink>
  </a:clrScheme>
  <a:fontScheme name="Inkwell">
    <a:majorFont>
      <a:latin typeface="Goudy Old Style"/>
      <a:ea typeface=""/>
      <a:cs typeface=""/>
      <a:font script="Jpan" typeface="ＭＳ 明朝"/>
      <a:font script="Hans" typeface="宋体"/>
      <a:font script="Hant" typeface="新細明體"/>
    </a:majorFont>
    <a:minorFont>
      <a:latin typeface="Goudy Old Style"/>
      <a:ea typeface=""/>
      <a:cs typeface=""/>
      <a:font script="Jpan" typeface="ＭＳ 明朝"/>
      <a:font script="Hans" typeface="宋体"/>
      <a:font script="Hant" typeface="新細明體"/>
    </a:minorFont>
  </a:fontScheme>
  <a:fmtScheme name="Inkwell">
    <a:fillStyleLst>
      <a:solidFill>
        <a:schemeClr val="phClr"/>
      </a:solidFill>
      <a:blipFill rotWithShape="1">
        <a:blip xmlns:r="http://schemas.openxmlformats.org/officeDocument/2006/relationships" r:embed="rId1">
          <a:duotone>
            <a:schemeClr val="phClr">
              <a:shade val="30000"/>
            </a:schemeClr>
            <a:schemeClr val="phClr">
              <a:alpha val="10000"/>
              <a:satMod val="120000"/>
            </a:schemeClr>
          </a:duotone>
        </a:blip>
        <a:stretch/>
      </a:blipFill>
      <a:blipFill rotWithShape="1">
        <a:blip xmlns:r="http://schemas.openxmlformats.org/officeDocument/2006/relationships" r:embed="rId2">
          <a:duotone>
            <a:schemeClr val="phClr">
              <a:shade val="30000"/>
              <a:satMod val="150000"/>
            </a:schemeClr>
            <a:schemeClr val="phClr">
              <a:alpha val="10000"/>
              <a:satMod val="120000"/>
            </a:schemeClr>
          </a:duotone>
        </a:blip>
        <a:stretch/>
      </a:blipFill>
    </a:fillStyleLst>
    <a:lnStyleLst>
      <a:ln w="12700" cap="flat" cmpd="sng" algn="ctr">
        <a:solidFill>
          <a:schemeClr val="phClr">
            <a:shade val="95000"/>
            <a:satMod val="105000"/>
          </a:schemeClr>
        </a:solidFill>
        <a:prstDash val="solid"/>
      </a:ln>
      <a:ln w="1905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101600" dist="38100" dir="5400000" rotWithShape="0">
            <a:srgbClr val="000000">
              <a:alpha val="7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75000"/>
            </a:srgbClr>
          </a:outerShdw>
          <a:softEdge rad="25400"/>
        </a:effectLst>
      </a:effectStyle>
    </a:effectStyleLst>
    <a:bgFillStyleLst>
      <a:blipFill rotWithShape="1">
        <a:blip xmlns:r="http://schemas.openxmlformats.org/officeDocument/2006/relationships" r:embed="rId3"/>
        <a:stretch/>
      </a:blipFill>
      <a:blipFill rotWithShape="1">
        <a:blip xmlns:r="http://schemas.openxmlformats.org/officeDocument/2006/relationships" r:embed="rId4"/>
        <a:stretch/>
      </a:blipFill>
      <a:blipFill rotWithShape="1">
        <a:blip xmlns:r="http://schemas.openxmlformats.org/officeDocument/2006/relationships" r:embed="rId5"/>
        <a:stretch/>
      </a:blipFill>
    </a:bgFillStyleLst>
  </a:fmtScheme>
</a:themeOverride>
</file>

<file path=ppt/theme/themeOverride7.xml><?xml version="1.0" encoding="utf-8"?>
<a:themeOverride xmlns:a="http://schemas.openxmlformats.org/drawingml/2006/main">
  <a:clrScheme name="Inkwell">
    <a:dk1>
      <a:sysClr val="windowText" lastClr="000000"/>
    </a:dk1>
    <a:lt1>
      <a:sysClr val="window" lastClr="FFFFFF"/>
    </a:lt1>
    <a:dk2>
      <a:srgbClr val="584D2E"/>
    </a:dk2>
    <a:lt2>
      <a:srgbClr val="EFE7C3"/>
    </a:lt2>
    <a:accent1>
      <a:srgbClr val="860908"/>
    </a:accent1>
    <a:accent2>
      <a:srgbClr val="4A0505"/>
    </a:accent2>
    <a:accent3>
      <a:srgbClr val="7A500A"/>
    </a:accent3>
    <a:accent4>
      <a:srgbClr val="C47810"/>
    </a:accent4>
    <a:accent5>
      <a:srgbClr val="827752"/>
    </a:accent5>
    <a:accent6>
      <a:srgbClr val="B5BB83"/>
    </a:accent6>
    <a:hlink>
      <a:srgbClr val="C47810"/>
    </a:hlink>
    <a:folHlink>
      <a:srgbClr val="F0A43A"/>
    </a:folHlink>
  </a:clrScheme>
  <a:fontScheme name="Inkwell">
    <a:majorFont>
      <a:latin typeface="Goudy Old Style"/>
      <a:ea typeface=""/>
      <a:cs typeface=""/>
      <a:font script="Jpan" typeface="ＭＳ 明朝"/>
      <a:font script="Hans" typeface="宋体"/>
      <a:font script="Hant" typeface="新細明體"/>
    </a:majorFont>
    <a:minorFont>
      <a:latin typeface="Goudy Old Style"/>
      <a:ea typeface=""/>
      <a:cs typeface=""/>
      <a:font script="Jpan" typeface="ＭＳ 明朝"/>
      <a:font script="Hans" typeface="宋体"/>
      <a:font script="Hant" typeface="新細明體"/>
    </a:minorFont>
  </a:fontScheme>
  <a:fmtScheme name="Inkwell">
    <a:fillStyleLst>
      <a:solidFill>
        <a:schemeClr val="phClr"/>
      </a:solidFill>
      <a:blipFill rotWithShape="1">
        <a:blip xmlns:r="http://schemas.openxmlformats.org/officeDocument/2006/relationships" r:embed="rId1">
          <a:duotone>
            <a:schemeClr val="phClr">
              <a:shade val="30000"/>
            </a:schemeClr>
            <a:schemeClr val="phClr">
              <a:alpha val="10000"/>
              <a:satMod val="120000"/>
            </a:schemeClr>
          </a:duotone>
        </a:blip>
        <a:stretch/>
      </a:blipFill>
      <a:blipFill rotWithShape="1">
        <a:blip xmlns:r="http://schemas.openxmlformats.org/officeDocument/2006/relationships" r:embed="rId2">
          <a:duotone>
            <a:schemeClr val="phClr">
              <a:shade val="30000"/>
              <a:satMod val="150000"/>
            </a:schemeClr>
            <a:schemeClr val="phClr">
              <a:alpha val="10000"/>
              <a:satMod val="120000"/>
            </a:schemeClr>
          </a:duotone>
        </a:blip>
        <a:stretch/>
      </a:blipFill>
    </a:fillStyleLst>
    <a:lnStyleLst>
      <a:ln w="12700" cap="flat" cmpd="sng" algn="ctr">
        <a:solidFill>
          <a:schemeClr val="phClr">
            <a:shade val="95000"/>
            <a:satMod val="105000"/>
          </a:schemeClr>
        </a:solidFill>
        <a:prstDash val="solid"/>
      </a:ln>
      <a:ln w="1905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101600" dist="38100" dir="5400000" rotWithShape="0">
            <a:srgbClr val="000000">
              <a:alpha val="7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75000"/>
            </a:srgbClr>
          </a:outerShdw>
          <a:softEdge rad="25400"/>
        </a:effectLst>
      </a:effectStyle>
    </a:effectStyleLst>
    <a:bgFillStyleLst>
      <a:blipFill rotWithShape="1">
        <a:blip xmlns:r="http://schemas.openxmlformats.org/officeDocument/2006/relationships" r:embed="rId3"/>
        <a:stretch/>
      </a:blipFill>
      <a:blipFill rotWithShape="1">
        <a:blip xmlns:r="http://schemas.openxmlformats.org/officeDocument/2006/relationships" r:embed="rId4"/>
        <a:stretch/>
      </a:blipFill>
      <a:blipFill rotWithShape="1">
        <a:blip xmlns:r="http://schemas.openxmlformats.org/officeDocument/2006/relationships" r:embed="rId5"/>
        <a:stretch/>
      </a:blipFill>
    </a:bgFillStyleLst>
  </a:fmtScheme>
</a:themeOverride>
</file>

<file path=ppt/theme/themeOverride8.xml><?xml version="1.0" encoding="utf-8"?>
<a:themeOverride xmlns:a="http://schemas.openxmlformats.org/drawingml/2006/main">
  <a:clrScheme name="Inkwell">
    <a:dk1>
      <a:sysClr val="windowText" lastClr="000000"/>
    </a:dk1>
    <a:lt1>
      <a:sysClr val="window" lastClr="FFFFFF"/>
    </a:lt1>
    <a:dk2>
      <a:srgbClr val="584D2E"/>
    </a:dk2>
    <a:lt2>
      <a:srgbClr val="EFE7C3"/>
    </a:lt2>
    <a:accent1>
      <a:srgbClr val="860908"/>
    </a:accent1>
    <a:accent2>
      <a:srgbClr val="4A0505"/>
    </a:accent2>
    <a:accent3>
      <a:srgbClr val="7A500A"/>
    </a:accent3>
    <a:accent4>
      <a:srgbClr val="C47810"/>
    </a:accent4>
    <a:accent5>
      <a:srgbClr val="827752"/>
    </a:accent5>
    <a:accent6>
      <a:srgbClr val="B5BB83"/>
    </a:accent6>
    <a:hlink>
      <a:srgbClr val="C47810"/>
    </a:hlink>
    <a:folHlink>
      <a:srgbClr val="F0A43A"/>
    </a:folHlink>
  </a:clrScheme>
  <a:fontScheme name="Inkwell">
    <a:majorFont>
      <a:latin typeface="Goudy Old Style"/>
      <a:ea typeface=""/>
      <a:cs typeface=""/>
      <a:font script="Jpan" typeface="ＭＳ 明朝"/>
      <a:font script="Hans" typeface="宋体"/>
      <a:font script="Hant" typeface="新細明體"/>
    </a:majorFont>
    <a:minorFont>
      <a:latin typeface="Goudy Old Style"/>
      <a:ea typeface=""/>
      <a:cs typeface=""/>
      <a:font script="Jpan" typeface="ＭＳ 明朝"/>
      <a:font script="Hans" typeface="宋体"/>
      <a:font script="Hant" typeface="新細明體"/>
    </a:minorFont>
  </a:fontScheme>
  <a:fmtScheme name="Inkwell">
    <a:fillStyleLst>
      <a:solidFill>
        <a:schemeClr val="phClr"/>
      </a:solidFill>
      <a:blipFill rotWithShape="1">
        <a:blip xmlns:r="http://schemas.openxmlformats.org/officeDocument/2006/relationships" r:embed="rId1">
          <a:duotone>
            <a:schemeClr val="phClr">
              <a:shade val="30000"/>
            </a:schemeClr>
            <a:schemeClr val="phClr">
              <a:alpha val="10000"/>
              <a:satMod val="120000"/>
            </a:schemeClr>
          </a:duotone>
        </a:blip>
        <a:stretch/>
      </a:blipFill>
      <a:blipFill rotWithShape="1">
        <a:blip xmlns:r="http://schemas.openxmlformats.org/officeDocument/2006/relationships" r:embed="rId2">
          <a:duotone>
            <a:schemeClr val="phClr">
              <a:shade val="30000"/>
              <a:satMod val="150000"/>
            </a:schemeClr>
            <a:schemeClr val="phClr">
              <a:alpha val="10000"/>
              <a:satMod val="120000"/>
            </a:schemeClr>
          </a:duotone>
        </a:blip>
        <a:stretch/>
      </a:blipFill>
    </a:fillStyleLst>
    <a:lnStyleLst>
      <a:ln w="12700" cap="flat" cmpd="sng" algn="ctr">
        <a:solidFill>
          <a:schemeClr val="phClr">
            <a:shade val="95000"/>
            <a:satMod val="105000"/>
          </a:schemeClr>
        </a:solidFill>
        <a:prstDash val="solid"/>
      </a:ln>
      <a:ln w="1905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101600" dist="38100" dir="5400000" rotWithShape="0">
            <a:srgbClr val="000000">
              <a:alpha val="7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75000"/>
            </a:srgbClr>
          </a:outerShdw>
          <a:softEdge rad="25400"/>
        </a:effectLst>
      </a:effectStyle>
    </a:effectStyleLst>
    <a:bgFillStyleLst>
      <a:blipFill rotWithShape="1">
        <a:blip xmlns:r="http://schemas.openxmlformats.org/officeDocument/2006/relationships" r:embed="rId3"/>
        <a:stretch/>
      </a:blipFill>
      <a:blipFill rotWithShape="1">
        <a:blip xmlns:r="http://schemas.openxmlformats.org/officeDocument/2006/relationships" r:embed="rId4"/>
        <a:stretch/>
      </a:blipFill>
      <a:blipFill rotWithShape="1">
        <a:blip xmlns:r="http://schemas.openxmlformats.org/officeDocument/2006/relationships" r:embed="rId5"/>
        <a:stretch/>
      </a:blipFill>
    </a:bgFillStyleLst>
  </a:fmtScheme>
</a:themeOverride>
</file>

<file path=ppt/theme/themeOverride9.xml><?xml version="1.0" encoding="utf-8"?>
<a:themeOverride xmlns:a="http://schemas.openxmlformats.org/drawingml/2006/main">
  <a:clrScheme name="Inkwell">
    <a:dk1>
      <a:sysClr val="windowText" lastClr="000000"/>
    </a:dk1>
    <a:lt1>
      <a:sysClr val="window" lastClr="FFFFFF"/>
    </a:lt1>
    <a:dk2>
      <a:srgbClr val="584D2E"/>
    </a:dk2>
    <a:lt2>
      <a:srgbClr val="EFE7C3"/>
    </a:lt2>
    <a:accent1>
      <a:srgbClr val="860908"/>
    </a:accent1>
    <a:accent2>
      <a:srgbClr val="4A0505"/>
    </a:accent2>
    <a:accent3>
      <a:srgbClr val="7A500A"/>
    </a:accent3>
    <a:accent4>
      <a:srgbClr val="C47810"/>
    </a:accent4>
    <a:accent5>
      <a:srgbClr val="827752"/>
    </a:accent5>
    <a:accent6>
      <a:srgbClr val="B5BB83"/>
    </a:accent6>
    <a:hlink>
      <a:srgbClr val="C47810"/>
    </a:hlink>
    <a:folHlink>
      <a:srgbClr val="F0A43A"/>
    </a:folHlink>
  </a:clrScheme>
  <a:fontScheme name="Inkwell">
    <a:majorFont>
      <a:latin typeface="Goudy Old Style"/>
      <a:ea typeface=""/>
      <a:cs typeface=""/>
      <a:font script="Jpan" typeface="ＭＳ 明朝"/>
      <a:font script="Hans" typeface="宋体"/>
      <a:font script="Hant" typeface="新細明體"/>
    </a:majorFont>
    <a:minorFont>
      <a:latin typeface="Goudy Old Style"/>
      <a:ea typeface=""/>
      <a:cs typeface=""/>
      <a:font script="Jpan" typeface="ＭＳ 明朝"/>
      <a:font script="Hans" typeface="宋体"/>
      <a:font script="Hant" typeface="新細明體"/>
    </a:minorFont>
  </a:fontScheme>
  <a:fmtScheme name="Inkwell">
    <a:fillStyleLst>
      <a:solidFill>
        <a:schemeClr val="phClr"/>
      </a:solidFill>
      <a:blipFill rotWithShape="1">
        <a:blip xmlns:r="http://schemas.openxmlformats.org/officeDocument/2006/relationships" r:embed="rId1">
          <a:duotone>
            <a:schemeClr val="phClr">
              <a:shade val="30000"/>
            </a:schemeClr>
            <a:schemeClr val="phClr">
              <a:alpha val="10000"/>
              <a:satMod val="120000"/>
            </a:schemeClr>
          </a:duotone>
        </a:blip>
        <a:stretch/>
      </a:blipFill>
      <a:blipFill rotWithShape="1">
        <a:blip xmlns:r="http://schemas.openxmlformats.org/officeDocument/2006/relationships" r:embed="rId2">
          <a:duotone>
            <a:schemeClr val="phClr">
              <a:shade val="30000"/>
              <a:satMod val="150000"/>
            </a:schemeClr>
            <a:schemeClr val="phClr">
              <a:alpha val="10000"/>
              <a:satMod val="120000"/>
            </a:schemeClr>
          </a:duotone>
        </a:blip>
        <a:stretch/>
      </a:blipFill>
    </a:fillStyleLst>
    <a:lnStyleLst>
      <a:ln w="12700" cap="flat" cmpd="sng" algn="ctr">
        <a:solidFill>
          <a:schemeClr val="phClr">
            <a:shade val="95000"/>
            <a:satMod val="105000"/>
          </a:schemeClr>
        </a:solidFill>
        <a:prstDash val="solid"/>
      </a:ln>
      <a:ln w="1905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101600" dist="38100" dir="5400000" rotWithShape="0">
            <a:srgbClr val="000000">
              <a:alpha val="7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75000"/>
            </a:srgbClr>
          </a:outerShdw>
          <a:softEdge rad="25400"/>
        </a:effectLst>
      </a:effectStyle>
    </a:effectStyleLst>
    <a:bgFillStyleLst>
      <a:blipFill rotWithShape="1">
        <a:blip xmlns:r="http://schemas.openxmlformats.org/officeDocument/2006/relationships" r:embed="rId3"/>
        <a:stretch/>
      </a:blipFill>
      <a:blipFill rotWithShape="1">
        <a:blip xmlns:r="http://schemas.openxmlformats.org/officeDocument/2006/relationships" r:embed="rId4"/>
        <a:stretch/>
      </a:blipFill>
      <a:blipFill rotWithShape="1">
        <a:blip xmlns:r="http://schemas.openxmlformats.org/officeDocument/2006/relationships" r:embed="rId5"/>
        <a:stretch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1359</TotalTime>
  <Words>884</Words>
  <Application>Microsoft Macintosh PowerPoint</Application>
  <PresentationFormat>On-screen Show (4:3)</PresentationFormat>
  <Paragraphs>113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Inkwell</vt:lpstr>
      <vt:lpstr>Worksheet</vt:lpstr>
      <vt:lpstr>Could you listen to me? Suicidal attempts in children</vt:lpstr>
      <vt:lpstr>Could you listen to me? </vt:lpstr>
      <vt:lpstr>Could you listen to me? </vt:lpstr>
      <vt:lpstr>Could you listen to me? </vt:lpstr>
      <vt:lpstr>    10-year-retrospective analysis: 31 Admissions   </vt:lpstr>
      <vt:lpstr>      10-year-restrospective analysis  </vt:lpstr>
      <vt:lpstr>  Method/age N: 31 admission &lt; 12 years old.</vt:lpstr>
      <vt:lpstr>      10-year-restrospective analysis : MDD(F32.2) </vt:lpstr>
      <vt:lpstr>      10-year-restrospective analysis : SUBSTANCE ABUSE(F10/12) </vt:lpstr>
      <vt:lpstr>     10-year-restrospective analysis : ATTACHMENT DISORDER(F94.1) </vt:lpstr>
      <vt:lpstr>     10-year-restrospective analysis : ADHD/ASD/CD (F90.0/F84.5/F91.0) </vt:lpstr>
      <vt:lpstr>       10-year-restrospective analysis : BULLYING  </vt:lpstr>
      <vt:lpstr>          10-year-restrospective analysis : DOMESTIC VIOLENCE  </vt:lpstr>
      <vt:lpstr>      10-year-restrospective analysis : PARENTS  </vt:lpstr>
      <vt:lpstr>     10-year-retrospective analysis: 31 Admissions/Parents  </vt:lpstr>
      <vt:lpstr>Could you listen to me? </vt:lpstr>
      <vt:lpstr>Could you listen to me?</vt:lpstr>
      <vt:lpstr>Could you listen to me?</vt:lpstr>
      <vt:lpstr>Could you listen to me?</vt:lpstr>
      <vt:lpstr>Could you listen to me?</vt:lpstr>
      <vt:lpstr>“It takes a  whole village to raise a child” </vt:lpstr>
      <vt:lpstr>References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Could you listen to me? Suicidal attempts in children</dc:title>
  <dc:subject>ranzcp 2016</dc:subject>
  <dc:creator>Dr Stanganelli</dc:creator>
  <cp:keywords/>
  <dc:description/>
  <cp:lastModifiedBy>Microsoft Office User</cp:lastModifiedBy>
  <cp:revision>52</cp:revision>
  <dcterms:created xsi:type="dcterms:W3CDTF">2016-05-02T02:36:56Z</dcterms:created>
  <dcterms:modified xsi:type="dcterms:W3CDTF">2016-05-10T00:20:23Z</dcterms:modified>
  <cp:category/>
</cp:coreProperties>
</file>